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comments/comment4.xml" ContentType="application/vnd.openxmlformats-officedocument.presentationml.comments+xml"/>
  <Override PartName="/ppt/notesSlides/notesSlide6.xml" ContentType="application/vnd.openxmlformats-officedocument.presentationml.notesSlide+xml"/>
  <Override PartName="/ppt/comments/comment5.xml" ContentType="application/vnd.openxmlformats-officedocument.presentationml.comments+xml"/>
  <Override PartName="/ppt/notesSlides/notesSlide7.xml" ContentType="application/vnd.openxmlformats-officedocument.presentationml.notesSlide+xml"/>
  <Override PartName="/ppt/comments/comment6.xml" ContentType="application/vnd.openxmlformats-officedocument.presentationml.comments+xml"/>
  <Override PartName="/ppt/notesSlides/notesSlide8.xml" ContentType="application/vnd.openxmlformats-officedocument.presentationml.notesSlide+xml"/>
  <Override PartName="/ppt/comments/comment7.xml" ContentType="application/vnd.openxmlformats-officedocument.presentationml.comments+xml"/>
  <Override PartName="/ppt/notesSlides/notesSlide9.xml" ContentType="application/vnd.openxmlformats-officedocument.presentationml.notesSlide+xml"/>
  <Override PartName="/ppt/comments/comment8.xml" ContentType="application/vnd.openxmlformats-officedocument.presentationml.comments+xml"/>
  <Override PartName="/ppt/notesSlides/notesSlide10.xml" ContentType="application/vnd.openxmlformats-officedocument.presentationml.notesSlide+xml"/>
  <Override PartName="/ppt/comments/comment9.xml" ContentType="application/vnd.openxmlformats-officedocument.presentationml.comments+xml"/>
  <Override PartName="/ppt/notesSlides/notesSlide11.xml" ContentType="application/vnd.openxmlformats-officedocument.presentationml.notesSlide+xml"/>
  <Override PartName="/ppt/comments/comment10.xml" ContentType="application/vnd.openxmlformats-officedocument.presentationml.comments+xml"/>
  <Override PartName="/ppt/notesSlides/notesSlide12.xml" ContentType="application/vnd.openxmlformats-officedocument.presentationml.notesSlide+xml"/>
  <Override PartName="/ppt/comments/comment1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2.xml" ContentType="application/vnd.openxmlformats-officedocument.presentationml.comments+xml"/>
  <Override PartName="/ppt/notesSlides/notesSlide21.xml" ContentType="application/vnd.openxmlformats-officedocument.presentationml.notesSlide+xml"/>
  <Override PartName="/ppt/comments/comment13.xml" ContentType="application/vnd.openxmlformats-officedocument.presentationml.comments+xml"/>
  <Override PartName="/ppt/notesSlides/notesSlide22.xml" ContentType="application/vnd.openxmlformats-officedocument.presentationml.notesSlide+xml"/>
  <Override PartName="/ppt/comments/comment14.xml" ContentType="application/vnd.openxmlformats-officedocument.presentationml.comments+xml"/>
  <Override PartName="/ppt/notesSlides/notesSlide23.xml" ContentType="application/vnd.openxmlformats-officedocument.presentationml.notesSlide+xml"/>
  <Override PartName="/ppt/comments/comment15.xml" ContentType="application/vnd.openxmlformats-officedocument.presentationml.comments+xml"/>
  <Override PartName="/ppt/notesSlides/notesSlide24.xml" ContentType="application/vnd.openxmlformats-officedocument.presentationml.notesSlide+xml"/>
  <Override PartName="/ppt/comments/comment16.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85" r:id="rId3"/>
    <p:sldId id="287" r:id="rId4"/>
    <p:sldId id="319" r:id="rId5"/>
    <p:sldId id="293" r:id="rId6"/>
    <p:sldId id="294" r:id="rId7"/>
    <p:sldId id="321" r:id="rId8"/>
    <p:sldId id="296" r:id="rId9"/>
    <p:sldId id="299" r:id="rId10"/>
    <p:sldId id="312" r:id="rId11"/>
    <p:sldId id="314" r:id="rId12"/>
    <p:sldId id="313" r:id="rId13"/>
    <p:sldId id="315" r:id="rId14"/>
    <p:sldId id="301" r:id="rId15"/>
    <p:sldId id="302" r:id="rId16"/>
    <p:sldId id="281" r:id="rId17"/>
    <p:sldId id="282" r:id="rId18"/>
    <p:sldId id="262" r:id="rId19"/>
    <p:sldId id="264" r:id="rId20"/>
    <p:sldId id="308" r:id="rId21"/>
    <p:sldId id="317" r:id="rId22"/>
    <p:sldId id="309" r:id="rId23"/>
    <p:sldId id="310" r:id="rId24"/>
    <p:sldId id="311" r:id="rId25"/>
    <p:sldId id="322" r:id="rId26"/>
    <p:sldId id="28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ábor Borján" initials="GB" lastIdx="16" clrIdx="0">
    <p:extLst>
      <p:ext uri="{19B8F6BF-5375-455C-9EA6-DF929625EA0E}">
        <p15:presenceInfo xmlns:p15="http://schemas.microsoft.com/office/powerpoint/2012/main" userId="1a471cba4b95b5e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7" autoAdjust="0"/>
    <p:restoredTop sz="94268" autoAdjust="0"/>
  </p:normalViewPr>
  <p:slideViewPr>
    <p:cSldViewPr snapToGrid="0">
      <p:cViewPr varScale="1">
        <p:scale>
          <a:sx n="79" d="100"/>
          <a:sy n="79" d="100"/>
        </p:scale>
        <p:origin x="414"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1-06T13:06:57.194" idx="1">
    <p:pos x="10" y="10"/>
    <p:text>James Bond már több, mint 60 éve is használt kütyüket, hálózati kommunikációra képes eszközöket. Nem volt nehéz dolga, mert igen kevesek engedhették meg maguknak ezt, így nem kellett konkurrenciával szembesülni, védekeznie sem nem várt támadások ellen.</p:text>
    <p:extLst>
      <p:ext uri="{C676402C-5697-4E1C-873F-D02D1690AC5C}">
        <p15:threadingInfo xmlns:p15="http://schemas.microsoft.com/office/powerpoint/2012/main" timeZoneBias="-6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6-11-09T10:31:11.117" idx="10">
    <p:pos x="10" y="10"/>
    <p:text>Ahogy nő a jelentősége a hálózatba kötött berendezéseknek, szenzoroknak, úgy nő az általuk szolgáltatott adatok értéke. A végpontok számának gyors növekedésével nem lehet párhuzamosan az azt felügyelők, üzemeltetők létszámát növelni, így a nem hibatűrő rendszerek a skálázhatóságot korlátozzák vagy egyenesen meggátolják. A hibatűrő IoT megjelenésével a skálázhatóság biztosítható.</p:text>
    <p:extLst>
      <p:ext uri="{C676402C-5697-4E1C-873F-D02D1690AC5C}">
        <p15:threadingInfo xmlns:p15="http://schemas.microsoft.com/office/powerpoint/2012/main" timeZoneBias="-6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16-11-09T11:31:27.782" idx="11">
    <p:pos x="10" y="10"/>
    <p:text>A hibatűrő rendszereknél alkalmazott redundáns hardware a rendkívül olcsó alkatrészeknek köszönhetően csak minimális többletköltséggel jár. Természetesen a működés megvalósításában nagy szerepe van a hibák automatikus detektálását és azok következményeinek elkerülését biztosító speciális firmware megoldásoknak.</p:text>
    <p:extLst>
      <p:ext uri="{C676402C-5697-4E1C-873F-D02D1690AC5C}">
        <p15:threadingInfo xmlns:p15="http://schemas.microsoft.com/office/powerpoint/2012/main" timeZoneBias="-6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1" dt="2016-11-09T14:11:47.214" idx="12">
    <p:pos x="10" y="10"/>
    <p:text>Az IoT szakterületéhez kapcsolódik egy korábban teljesen független témakör is, ez a gépkocsik távnyitó/távindító rendszereinek biztonsága. Pontosabban annak teljes hiánya. Egy vitatható értelmű kényelmi funkció, a távolról történő motor indítás lett az autóipar fekete báránya és szégyenfoltja.</p:text>
    <p:extLst>
      <p:ext uri="{C676402C-5697-4E1C-873F-D02D1690AC5C}">
        <p15:threadingInfo xmlns:p15="http://schemas.microsoft.com/office/powerpoint/2012/main" timeZoneBias="-60"/>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1" dt="2016-11-09T14:13:17.237" idx="13">
    <p:pos x="10" y="10"/>
    <p:text>Hol a probléma? A biztonság teljes hiánya a távvezérlő és a gépkocsi között azt jelenti, hogy a kényelmi funkció egyre inkább a problémává vált.</p:text>
    <p:extLst>
      <p:ext uri="{C676402C-5697-4E1C-873F-D02D1690AC5C}">
        <p15:threadingInfo xmlns:p15="http://schemas.microsoft.com/office/powerpoint/2012/main" timeZoneBias="-60"/>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1" dt="2016-11-09T14:14:10.979" idx="14">
    <p:pos x="10" y="10"/>
    <p:text>Ma nem az a kérdés, hogy melyik autó van biztonságban, hanem hogy melyiket tudja hamarabb nyitni/indítani valaki. Ki? Gyakorlatilag bárki, ha meg tud venni 30 dollárnyi eszközt, alkatrészt illetőleg minimális ismeretet a netről.</p:text>
    <p:extLst>
      <p:ext uri="{C676402C-5697-4E1C-873F-D02D1690AC5C}">
        <p15:threadingInfo xmlns:p15="http://schemas.microsoft.com/office/powerpoint/2012/main" timeZoneBias="-60"/>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1" dt="2016-11-09T14:15:23.496" idx="15">
    <p:pos x="10" y="10"/>
    <p:text>Ma az összes autógyártó által használt rendszer feltörhető és igen kevés védelmet kínálnak tulajdonosaiknak. Teljesen új megközelítésre van szükség, ez pedig az IoT világából érkezik. A használhatatlan, hulladék megoldások helyett egy biztonságos hardware alapú, teljesen védett rendszerre van szükség, amely el tudja látni a feladatát, ahogy eredetileg azt eltervezték.</p:text>
    <p:extLst>
      <p:ext uri="{C676402C-5697-4E1C-873F-D02D1690AC5C}">
        <p15:threadingInfo xmlns:p15="http://schemas.microsoft.com/office/powerpoint/2012/main" timeZoneBias="-60"/>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1" dt="2016-11-09T14:17:07.106" idx="16">
    <p:pos x="10" y="10"/>
    <p:text>Mindent, amivel a távvezérlőknél eddig kísérleteztek a gyártók, ki kell dogni. Ugrókódok, bárki által könnyen dekódolható kommunikáció, beégetett kulcsok kódok mind kerülendő. Szabványos, az IT és az IoT világában elterjedten alkalmazott kriptográfiai megoldások és az IoT számára rendelkezésre álló hardware alapú biztonság segít megoldani az autóipar komoly problémáját.</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11-06T13:08:07.542" idx="2">
    <p:pos x="10" y="10"/>
    <p:text>Jónéhány évtizeddel később egy bonyolult, gyakorlatilag áttekinthetetlen világ a hálózati eszközök, kütyük világa, melyet leginkább a biztonság hiánya jellemez. Többszáz vesenyző kínál csak a cloud oldalán megoldást, ugyanakkor a biztonság minden híreszteléssel ellentétben nem jellemzője ezen rendszereknek. Az egyszeri felhasználó képtelen áttekinteni a kínálatot, még nehezebb dolga van a neki megfelelőt kiválasztani.</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11-06T13:10:35.725" idx="3">
    <p:pos x="10" y="10"/>
    <p:text>Számtalan téves elképzelés befolyásolja a fejlesztőket, beruházókat. Legjellemzőbbek, más célra létrehozott rendszerek megoldások erőltetése, amely nem csak téves biztonságérzetet nyújt, hanem komoly veszélyeket is rejt magában.</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6-11-06T13:11:55.997" idx="4">
    <p:pos x="10" y="10"/>
    <p:text>Az, hogy a hálozatba kötött eszközökre szükség van, nem kérdés. A biztonság kérdése nehezebb: a nem biztonságos rendszerekről szóló szomorú hírekkel tele a szaksajtó. Ez az iparág megítélését is károsan befolyásolja, ugyanakkor az 'oldja meg más' a problémát, vagy 'tegyük hatósági engedélyezés tárgyává az IoT-t' gondolkodás semmit nem old meg.</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6-11-06T13:14:56.478" idx="5">
    <p:pos x="10" y="10"/>
    <p:text>A felhasználók igényeit egyszerűen nem hallják meg a gyártók vagy nem foglalkoznak vele. A biztonságot egy szükségtelen rossznak tekintik, céljuk sokszor a termék gyors piacra dobása és nem több.</p:text>
    <p:extLst>
      <p:ext uri="{C676402C-5697-4E1C-873F-D02D1690AC5C}">
        <p15:threadingInfo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6-11-09T10:22:53.154" idx="6">
    <p:pos x="10" y="10"/>
    <p:text>itt a legutóbbi, kb három héttel ezelőtti IP kamerákkal végrehajtott támadásról lesz szó, amely az amerikai Dyn DNS szolgáltató ellen irányult.</p:text>
    <p:extLst>
      <p:ext uri="{C676402C-5697-4E1C-873F-D02D1690AC5C}">
        <p15:threadingInfo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6-11-09T10:23:41.051" idx="7">
    <p:pos x="10" y="10"/>
    <p:text>Annak ellenére, hogy a cégek az okozott károkért felelősséggel tartoznak, még mindig nem tudatosul a cégek vezetőiben, hogy az IoT éppúgy az IT rendszer része, mint a vállalat egyéb eszközei. Míg a szokványos IT eszközök állandó felügyelet alatt állnak, az IoT rendszerek sok esetben szinte láthatatlanok, így a biztonsági incidensek is sokáig láthatatlanok maradnak.</p:text>
    <p:extLst>
      <p:ext uri="{C676402C-5697-4E1C-873F-D02D1690AC5C}">
        <p15:threadingInfo xmlns:p15="http://schemas.microsoft.com/office/powerpoint/2012/main" timeZoneBias="-6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6-11-09T10:25:32.282" idx="8">
    <p:pos x="10" y="10"/>
    <p:text>Nem elég néhány jelszó és username beállítása, hogy biztonságos rendszerről beszéljünk. Akár egyetlen védtelen réteg is egy teljes infrastruktúra védtelenségét eredményezheti.</p:text>
    <p:extLst>
      <p:ext uri="{C676402C-5697-4E1C-873F-D02D1690AC5C}">
        <p15:threadingInfo xmlns:p15="http://schemas.microsoft.com/office/powerpoint/2012/main" timeZoneBias="-6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6-11-09T10:29:08.655" idx="9">
    <p:pos x="10" y="10"/>
    <p:text>Valamikor a hibatűrő rendszerek a legdrágább, legbonyolultabb megoldások számára voltak csak elérhetők. Az alkatrészek, szolgáltatások árának drasztikus csökkenése lehetővé teszi, hogy nagymértékben hibatűrő rendszereket építsünk. Ma a cloud oldal hibatűrése általános, míg a node-ok oldalán ez még nem valósult meg.</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08388-478D-4EF1-9408-883E1113F30F}" type="datetimeFigureOut">
              <a:rPr lang="en-GB" smtClean="0"/>
              <a:t>21/11/2016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F6C1B-3671-4F8A-B9C6-20EED601AFA9}" type="slidenum">
              <a:rPr lang="en-GB" smtClean="0"/>
              <a:t>‹#›</a:t>
            </a:fld>
            <a:endParaRPr lang="en-GB"/>
          </a:p>
        </p:txBody>
      </p:sp>
    </p:spTree>
    <p:extLst>
      <p:ext uri="{BB962C8B-B14F-4D97-AF65-F5344CB8AC3E}">
        <p14:creationId xmlns:p14="http://schemas.microsoft.com/office/powerpoint/2010/main" val="372911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F6C1B-3671-4F8A-B9C6-20EED601AFA9}" type="slidenum">
              <a:rPr lang="en-GB" smtClean="0"/>
              <a:t>1</a:t>
            </a:fld>
            <a:endParaRPr lang="en-GB"/>
          </a:p>
        </p:txBody>
      </p:sp>
    </p:spTree>
    <p:extLst>
      <p:ext uri="{BB962C8B-B14F-4D97-AF65-F5344CB8AC3E}">
        <p14:creationId xmlns:p14="http://schemas.microsoft.com/office/powerpoint/2010/main" val="3803589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10</a:t>
            </a:fld>
            <a:endParaRPr lang="en-GB"/>
          </a:p>
        </p:txBody>
      </p:sp>
    </p:spTree>
    <p:extLst>
      <p:ext uri="{BB962C8B-B14F-4D97-AF65-F5344CB8AC3E}">
        <p14:creationId xmlns:p14="http://schemas.microsoft.com/office/powerpoint/2010/main" val="622003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11</a:t>
            </a:fld>
            <a:endParaRPr lang="en-GB"/>
          </a:p>
        </p:txBody>
      </p:sp>
    </p:spTree>
    <p:extLst>
      <p:ext uri="{BB962C8B-B14F-4D97-AF65-F5344CB8AC3E}">
        <p14:creationId xmlns:p14="http://schemas.microsoft.com/office/powerpoint/2010/main" val="2588443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12</a:t>
            </a:fld>
            <a:endParaRPr lang="en-GB"/>
          </a:p>
        </p:txBody>
      </p:sp>
    </p:spTree>
    <p:extLst>
      <p:ext uri="{BB962C8B-B14F-4D97-AF65-F5344CB8AC3E}">
        <p14:creationId xmlns:p14="http://schemas.microsoft.com/office/powerpoint/2010/main" val="2098563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13</a:t>
            </a:fld>
            <a:endParaRPr lang="en-GB"/>
          </a:p>
        </p:txBody>
      </p:sp>
    </p:spTree>
    <p:extLst>
      <p:ext uri="{BB962C8B-B14F-4D97-AF65-F5344CB8AC3E}">
        <p14:creationId xmlns:p14="http://schemas.microsoft.com/office/powerpoint/2010/main" val="769800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14</a:t>
            </a:fld>
            <a:endParaRPr lang="en-GB"/>
          </a:p>
        </p:txBody>
      </p:sp>
    </p:spTree>
    <p:extLst>
      <p:ext uri="{BB962C8B-B14F-4D97-AF65-F5344CB8AC3E}">
        <p14:creationId xmlns:p14="http://schemas.microsoft.com/office/powerpoint/2010/main" val="919318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15</a:t>
            </a:fld>
            <a:endParaRPr lang="en-GB"/>
          </a:p>
        </p:txBody>
      </p:sp>
    </p:spTree>
    <p:extLst>
      <p:ext uri="{BB962C8B-B14F-4D97-AF65-F5344CB8AC3E}">
        <p14:creationId xmlns:p14="http://schemas.microsoft.com/office/powerpoint/2010/main" val="4242612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Zárt</a:t>
            </a:r>
            <a:r>
              <a:rPr lang="hu-HU" baseline="0" dirty="0"/>
              <a:t> rendszer, amely mindkét végponton nyílt, szabványos felületeket kínál, biztosítva ezzel a széleskörű alkalmazhatóságot, rugalmasságot. A biztonsági funkciók teljesen automatikusak, a felhasználó nem tudja azok működését befolyásolni, véletlenül sem. </a:t>
            </a:r>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16</a:t>
            </a:fld>
            <a:endParaRPr lang="en-GB"/>
          </a:p>
        </p:txBody>
      </p:sp>
    </p:spTree>
    <p:extLst>
      <p:ext uri="{BB962C8B-B14F-4D97-AF65-F5344CB8AC3E}">
        <p14:creationId xmlns:p14="http://schemas.microsoft.com/office/powerpoint/2010/main" val="4045440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Zárt</a:t>
            </a:r>
            <a:r>
              <a:rPr lang="hu-HU" baseline="0" dirty="0"/>
              <a:t> rendszer, amely mindkét végponton nyílt, szabványos felületeket kínál, biztosítva ezzel a széleskörű alkalmazhatóságot, rugalmasságot. A biztonsági funkciók teljesen automatikusak, a felhasználó nem tudja azok működését befolyásolni, véletlenül sem. </a:t>
            </a:r>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17</a:t>
            </a:fld>
            <a:endParaRPr lang="en-GB"/>
          </a:p>
        </p:txBody>
      </p:sp>
    </p:spTree>
    <p:extLst>
      <p:ext uri="{BB962C8B-B14F-4D97-AF65-F5344CB8AC3E}">
        <p14:creationId xmlns:p14="http://schemas.microsoft.com/office/powerpoint/2010/main" val="2439230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F6C1B-3671-4F8A-B9C6-20EED601AFA9}" type="slidenum">
              <a:rPr lang="en-GB" smtClean="0"/>
              <a:t>18</a:t>
            </a:fld>
            <a:endParaRPr lang="en-GB"/>
          </a:p>
        </p:txBody>
      </p:sp>
    </p:spTree>
    <p:extLst>
      <p:ext uri="{BB962C8B-B14F-4D97-AF65-F5344CB8AC3E}">
        <p14:creationId xmlns:p14="http://schemas.microsoft.com/office/powerpoint/2010/main" val="2000966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F6C1B-3671-4F8A-B9C6-20EED601AFA9}" type="slidenum">
              <a:rPr lang="en-GB" smtClean="0"/>
              <a:t>19</a:t>
            </a:fld>
            <a:endParaRPr lang="en-GB"/>
          </a:p>
        </p:txBody>
      </p:sp>
    </p:spTree>
    <p:extLst>
      <p:ext uri="{BB962C8B-B14F-4D97-AF65-F5344CB8AC3E}">
        <p14:creationId xmlns:p14="http://schemas.microsoft.com/office/powerpoint/2010/main" val="2634104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2</a:t>
            </a:fld>
            <a:endParaRPr lang="en-GB"/>
          </a:p>
        </p:txBody>
      </p:sp>
    </p:spTree>
    <p:extLst>
      <p:ext uri="{BB962C8B-B14F-4D97-AF65-F5344CB8AC3E}">
        <p14:creationId xmlns:p14="http://schemas.microsoft.com/office/powerpoint/2010/main" val="1996106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F6C1B-3671-4F8A-B9C6-20EED601AFA9}" type="slidenum">
              <a:rPr lang="en-GB" smtClean="0"/>
              <a:t>20</a:t>
            </a:fld>
            <a:endParaRPr lang="en-GB"/>
          </a:p>
        </p:txBody>
      </p:sp>
    </p:spTree>
    <p:extLst>
      <p:ext uri="{BB962C8B-B14F-4D97-AF65-F5344CB8AC3E}">
        <p14:creationId xmlns:p14="http://schemas.microsoft.com/office/powerpoint/2010/main" val="2075596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F6C1B-3671-4F8A-B9C6-20EED601AFA9}" type="slidenum">
              <a:rPr lang="en-GB" smtClean="0"/>
              <a:t>21</a:t>
            </a:fld>
            <a:endParaRPr lang="en-GB"/>
          </a:p>
        </p:txBody>
      </p:sp>
    </p:spTree>
    <p:extLst>
      <p:ext uri="{BB962C8B-B14F-4D97-AF65-F5344CB8AC3E}">
        <p14:creationId xmlns:p14="http://schemas.microsoft.com/office/powerpoint/2010/main" val="2307335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F6C1B-3671-4F8A-B9C6-20EED601AFA9}" type="slidenum">
              <a:rPr lang="en-GB" smtClean="0"/>
              <a:t>22</a:t>
            </a:fld>
            <a:endParaRPr lang="en-GB"/>
          </a:p>
        </p:txBody>
      </p:sp>
    </p:spTree>
    <p:extLst>
      <p:ext uri="{BB962C8B-B14F-4D97-AF65-F5344CB8AC3E}">
        <p14:creationId xmlns:p14="http://schemas.microsoft.com/office/powerpoint/2010/main" val="3475473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F6C1B-3671-4F8A-B9C6-20EED601AFA9}" type="slidenum">
              <a:rPr lang="en-GB" smtClean="0"/>
              <a:t>23</a:t>
            </a:fld>
            <a:endParaRPr lang="en-GB"/>
          </a:p>
        </p:txBody>
      </p:sp>
    </p:spTree>
    <p:extLst>
      <p:ext uri="{BB962C8B-B14F-4D97-AF65-F5344CB8AC3E}">
        <p14:creationId xmlns:p14="http://schemas.microsoft.com/office/powerpoint/2010/main" val="810760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24</a:t>
            </a:fld>
            <a:endParaRPr lang="en-GB"/>
          </a:p>
        </p:txBody>
      </p:sp>
    </p:spTree>
    <p:extLst>
      <p:ext uri="{BB962C8B-B14F-4D97-AF65-F5344CB8AC3E}">
        <p14:creationId xmlns:p14="http://schemas.microsoft.com/office/powerpoint/2010/main" val="1136529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25</a:t>
            </a:fld>
            <a:endParaRPr lang="en-GB"/>
          </a:p>
        </p:txBody>
      </p:sp>
    </p:spTree>
    <p:extLst>
      <p:ext uri="{BB962C8B-B14F-4D97-AF65-F5344CB8AC3E}">
        <p14:creationId xmlns:p14="http://schemas.microsoft.com/office/powerpoint/2010/main" val="206451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26</a:t>
            </a:fld>
            <a:endParaRPr lang="en-GB"/>
          </a:p>
        </p:txBody>
      </p:sp>
    </p:spTree>
    <p:extLst>
      <p:ext uri="{BB962C8B-B14F-4D97-AF65-F5344CB8AC3E}">
        <p14:creationId xmlns:p14="http://schemas.microsoft.com/office/powerpoint/2010/main" val="161928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3</a:t>
            </a:fld>
            <a:endParaRPr lang="en-GB"/>
          </a:p>
        </p:txBody>
      </p:sp>
    </p:spTree>
    <p:extLst>
      <p:ext uri="{BB962C8B-B14F-4D97-AF65-F5344CB8AC3E}">
        <p14:creationId xmlns:p14="http://schemas.microsoft.com/office/powerpoint/2010/main" val="2710832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4</a:t>
            </a:fld>
            <a:endParaRPr lang="en-GB"/>
          </a:p>
        </p:txBody>
      </p:sp>
    </p:spTree>
    <p:extLst>
      <p:ext uri="{BB962C8B-B14F-4D97-AF65-F5344CB8AC3E}">
        <p14:creationId xmlns:p14="http://schemas.microsoft.com/office/powerpoint/2010/main" val="3156187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5</a:t>
            </a:fld>
            <a:endParaRPr lang="en-GB"/>
          </a:p>
        </p:txBody>
      </p:sp>
    </p:spTree>
    <p:extLst>
      <p:ext uri="{BB962C8B-B14F-4D97-AF65-F5344CB8AC3E}">
        <p14:creationId xmlns:p14="http://schemas.microsoft.com/office/powerpoint/2010/main" val="2591142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6</a:t>
            </a:fld>
            <a:endParaRPr lang="en-GB"/>
          </a:p>
        </p:txBody>
      </p:sp>
    </p:spTree>
    <p:extLst>
      <p:ext uri="{BB962C8B-B14F-4D97-AF65-F5344CB8AC3E}">
        <p14:creationId xmlns:p14="http://schemas.microsoft.com/office/powerpoint/2010/main" val="3065473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F1A5F41-E869-494C-B0B1-2387FC476BC2}" type="slidenum">
              <a:rPr lang="en-GB" smtClean="0"/>
              <a:t>7</a:t>
            </a:fld>
            <a:endParaRPr lang="en-GB"/>
          </a:p>
        </p:txBody>
      </p:sp>
    </p:spTree>
    <p:extLst>
      <p:ext uri="{BB962C8B-B14F-4D97-AF65-F5344CB8AC3E}">
        <p14:creationId xmlns:p14="http://schemas.microsoft.com/office/powerpoint/2010/main" val="3339780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F6C1B-3671-4F8A-B9C6-20EED601AFA9}" type="slidenum">
              <a:rPr lang="en-GB" smtClean="0"/>
              <a:t>8</a:t>
            </a:fld>
            <a:endParaRPr lang="en-GB"/>
          </a:p>
        </p:txBody>
      </p:sp>
    </p:spTree>
    <p:extLst>
      <p:ext uri="{BB962C8B-B14F-4D97-AF65-F5344CB8AC3E}">
        <p14:creationId xmlns:p14="http://schemas.microsoft.com/office/powerpoint/2010/main" val="2413818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76F6C1B-3671-4F8A-B9C6-20EED601AFA9}" type="slidenum">
              <a:rPr lang="en-GB" smtClean="0"/>
              <a:t>9</a:t>
            </a:fld>
            <a:endParaRPr lang="en-GB"/>
          </a:p>
        </p:txBody>
      </p:sp>
    </p:spTree>
    <p:extLst>
      <p:ext uri="{BB962C8B-B14F-4D97-AF65-F5344CB8AC3E}">
        <p14:creationId xmlns:p14="http://schemas.microsoft.com/office/powerpoint/2010/main" val="10960940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11/21/2016</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11/21/2016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11/21/2016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11/21/2016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11/21/2016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11/21/2016</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comments" Target="../comments/comment9.xml"/><Relationship Id="rId5" Type="http://schemas.openxmlformats.org/officeDocument/2006/relationships/image" Target="../media/image43.jp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comments" Target="../comments/comment10.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comments" Target="../comments/comment11.xml"/><Relationship Id="rId5" Type="http://schemas.openxmlformats.org/officeDocument/2006/relationships/image" Target="../media/image46.png"/><Relationship Id="rId4" Type="http://schemas.openxmlformats.org/officeDocument/2006/relationships/image" Target="../media/image45.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49.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jp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png"/><Relationship Id="rId11" Type="http://schemas.openxmlformats.org/officeDocument/2006/relationships/comments" Target="../comments/comment1.xml"/><Relationship Id="rId5" Type="http://schemas.openxmlformats.org/officeDocument/2006/relationships/image" Target="../media/image8.jpg"/><Relationship Id="rId10" Type="http://schemas.openxmlformats.org/officeDocument/2006/relationships/image" Target="../media/image12.jpg"/><Relationship Id="rId4" Type="http://schemas.openxmlformats.org/officeDocument/2006/relationships/image" Target="../media/image7.jpg"/><Relationship Id="rId9"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comments" Target="../comments/comment12.xml"/><Relationship Id="rId5" Type="http://schemas.openxmlformats.org/officeDocument/2006/relationships/image" Target="../media/image1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comments" Target="../comments/comment13.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53.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jpe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4.png"/><Relationship Id="rId4" Type="http://schemas.openxmlformats.org/officeDocument/2006/relationships/image" Target="../media/image13.png"/><Relationship Id="rId9" Type="http://schemas.openxmlformats.org/officeDocument/2006/relationships/comments" Target="../comments/comment14.xml"/></Relationships>
</file>

<file path=ppt/slides/_rels/slide23.xml.rels><?xml version="1.0" encoding="UTF-8" standalone="yes"?>
<Relationships xmlns="http://schemas.openxmlformats.org/package/2006/relationships"><Relationship Id="rId8" Type="http://schemas.openxmlformats.org/officeDocument/2006/relationships/comments" Target="../comments/comment15.xml"/><Relationship Id="rId3" Type="http://schemas.openxmlformats.org/officeDocument/2006/relationships/image" Target="../media/image57.jpg"/><Relationship Id="rId7"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comments" Target="../comments/comment16.xml"/><Relationship Id="rId3" Type="http://schemas.openxmlformats.org/officeDocument/2006/relationships/image" Target="../media/image59.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49.jp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hyperlink" Target="http://www.thingblox.com/"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hyperlink" Target="http://www.thingblox.eu/" TargetMode="External"/><Relationship Id="rId5" Type="http://schemas.openxmlformats.org/officeDocument/2006/relationships/hyperlink" Target="http://www.thingblox.com/" TargetMode="Externa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comments" Target="../comments/comment2.xml"/><Relationship Id="rId4" Type="http://schemas.openxmlformats.org/officeDocument/2006/relationships/hyperlink" Target="https://en.wikipedia.org/wiki/Embedded_system" TargetMode="External"/><Relationship Id="rId9" Type="http://schemas.openxmlformats.org/officeDocument/2006/relationships/image" Target="../media/image18.jpg"/></Relationships>
</file>

<file path=ppt/slides/_rels/slide4.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13.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hyperlink" Target="https://en.wikipedia.org/wiki/Embedded_syste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comments" Target="../comments/comment4.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5.xml"/><Relationship Id="rId3" Type="http://schemas.openxmlformats.org/officeDocument/2006/relationships/image" Target="../media/image1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comments" Target="../comments/comment6.xml"/><Relationship Id="rId3" Type="http://schemas.openxmlformats.org/officeDocument/2006/relationships/image" Target="../media/image27.jpg"/><Relationship Id="rId7" Type="http://schemas.openxmlformats.org/officeDocument/2006/relationships/image" Target="../media/image31.png"/><Relationship Id="rId12"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comments" Target="../comments/comment7.xml"/><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omments" Target="../comments/comment8.xml"/><Relationship Id="rId4"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0881" y="1186674"/>
            <a:ext cx="8791575" cy="2387600"/>
          </a:xfrm>
        </p:spPr>
        <p:txBody>
          <a:bodyPr>
            <a:normAutofit/>
          </a:bodyPr>
          <a:lstStyle/>
          <a:p>
            <a:pPr algn="ctr"/>
            <a:r>
              <a:rPr lang="hu-HU" sz="3600" dirty="0">
                <a:latin typeface="Adobe Caslon Pro" panose="0205050205050A020403" pitchFamily="18" charset="0"/>
              </a:rPr>
              <a:t>Az </a:t>
            </a:r>
            <a:r>
              <a:rPr lang="hu-HU" sz="3600" dirty="0" err="1">
                <a:latin typeface="Adobe Caslon Pro" panose="0205050205050A020403" pitchFamily="18" charset="0"/>
              </a:rPr>
              <a:t>I</a:t>
            </a:r>
            <a:r>
              <a:rPr lang="hu-HU" sz="2800" dirty="0" err="1">
                <a:latin typeface="Adobe Caslon Pro" panose="0205050205050A020403" pitchFamily="18" charset="0"/>
              </a:rPr>
              <a:t>o</a:t>
            </a:r>
            <a:r>
              <a:rPr lang="hu-HU" sz="3600" dirty="0" err="1">
                <a:latin typeface="Adobe Caslon Pro" panose="0205050205050A020403" pitchFamily="18" charset="0"/>
              </a:rPr>
              <a:t>T</a:t>
            </a:r>
            <a:r>
              <a:rPr lang="hu-HU" sz="3600" dirty="0">
                <a:latin typeface="Adobe Caslon Pro" panose="0205050205050A020403" pitchFamily="18" charset="0"/>
              </a:rPr>
              <a:t> biztonsága hardveroldalon  kezdődik</a:t>
            </a:r>
            <a:endParaRPr lang="en-GB" dirty="0">
              <a:latin typeface="Adobe Caslon Pro" panose="0205050205050A020403" pitchFamily="18" charset="0"/>
            </a:endParaRPr>
          </a:p>
        </p:txBody>
      </p:sp>
      <p:sp>
        <p:nvSpPr>
          <p:cNvPr id="3" name="Subtitle 2"/>
          <p:cNvSpPr>
            <a:spLocks noGrp="1"/>
          </p:cNvSpPr>
          <p:nvPr>
            <p:ph type="subTitle" idx="1"/>
          </p:nvPr>
        </p:nvSpPr>
        <p:spPr>
          <a:xfrm>
            <a:off x="1510881" y="4940957"/>
            <a:ext cx="8791575" cy="1655762"/>
          </a:xfrm>
        </p:spPr>
        <p:txBody>
          <a:bodyPr/>
          <a:lstStyle/>
          <a:p>
            <a:pPr algn="ctr"/>
            <a:r>
              <a:rPr lang="hu-HU" dirty="0" err="1"/>
              <a:t>IoT</a:t>
            </a:r>
            <a:r>
              <a:rPr lang="hu-HU" dirty="0"/>
              <a:t> - </a:t>
            </a:r>
            <a:r>
              <a:rPr lang="hu-HU" dirty="0" err="1"/>
              <a:t>secure</a:t>
            </a:r>
            <a:r>
              <a:rPr lang="hu-HU" dirty="0"/>
              <a:t> </a:t>
            </a:r>
            <a:r>
              <a:rPr lang="hu-HU" dirty="0" err="1"/>
              <a:t>by</a:t>
            </a:r>
            <a:r>
              <a:rPr lang="hu-HU" dirty="0"/>
              <a:t> design</a:t>
            </a:r>
          </a:p>
          <a:p>
            <a:pPr algn="ctr"/>
            <a:endParaRPr lang="hu-HU" dirty="0"/>
          </a:p>
          <a:p>
            <a:pPr algn="ctr"/>
            <a:r>
              <a:rPr lang="hu-HU" dirty="0"/>
              <a:t>Borján Gábor</a:t>
            </a:r>
            <a:endParaRPr lang="en-GB" dirty="0"/>
          </a:p>
        </p:txBody>
      </p:sp>
      <p:pic>
        <p:nvPicPr>
          <p:cNvPr id="4" name="Picture 3"/>
          <p:cNvPicPr>
            <a:picLocks noChangeAspect="1"/>
          </p:cNvPicPr>
          <p:nvPr/>
        </p:nvPicPr>
        <p:blipFill>
          <a:blip r:embed="rId3"/>
          <a:stretch>
            <a:fillRect/>
          </a:stretch>
        </p:blipFill>
        <p:spPr>
          <a:xfrm>
            <a:off x="4566437" y="493942"/>
            <a:ext cx="3145542" cy="1450851"/>
          </a:xfrm>
          <a:prstGeom prst="rect">
            <a:avLst/>
          </a:prstGeom>
        </p:spPr>
      </p:pic>
      <p:pic>
        <p:nvPicPr>
          <p:cNvPr id="7" name="Picture 6"/>
          <p:cNvPicPr>
            <a:picLocks noChangeAspect="1"/>
          </p:cNvPicPr>
          <p:nvPr/>
        </p:nvPicPr>
        <p:blipFill>
          <a:blip r:embed="rId4"/>
          <a:stretch>
            <a:fillRect/>
          </a:stretch>
        </p:blipFill>
        <p:spPr>
          <a:xfrm>
            <a:off x="9351023" y="3812280"/>
            <a:ext cx="2510345" cy="1327543"/>
          </a:xfrm>
          <a:prstGeom prst="rect">
            <a:avLst/>
          </a:prstGeom>
        </p:spPr>
      </p:pic>
      <p:pic>
        <p:nvPicPr>
          <p:cNvPr id="8" name="Picture 7"/>
          <p:cNvPicPr>
            <a:picLocks noChangeAspect="1"/>
          </p:cNvPicPr>
          <p:nvPr/>
        </p:nvPicPr>
        <p:blipFill>
          <a:blip r:embed="rId5"/>
          <a:stretch>
            <a:fillRect/>
          </a:stretch>
        </p:blipFill>
        <p:spPr>
          <a:xfrm>
            <a:off x="7792111" y="4536767"/>
            <a:ext cx="1861086" cy="1861086"/>
          </a:xfrm>
          <a:prstGeom prst="rect">
            <a:avLst/>
          </a:prstGeom>
        </p:spPr>
      </p:pic>
      <p:sp>
        <p:nvSpPr>
          <p:cNvPr id="9" name="Rectangle 8"/>
          <p:cNvSpPr/>
          <p:nvPr/>
        </p:nvSpPr>
        <p:spPr>
          <a:xfrm>
            <a:off x="9513015" y="5188726"/>
            <a:ext cx="3420837" cy="369332"/>
          </a:xfrm>
          <a:prstGeom prst="rect">
            <a:avLst/>
          </a:prstGeom>
        </p:spPr>
        <p:txBody>
          <a:bodyPr wrap="square">
            <a:spAutoFit/>
          </a:bodyPr>
          <a:lstStyle/>
          <a:p>
            <a:r>
              <a:rPr lang="en-GB" b="1" dirty="0"/>
              <a:t>Best </a:t>
            </a:r>
            <a:r>
              <a:rPr lang="en-GB" b="1" dirty="0" err="1"/>
              <a:t>IoT</a:t>
            </a:r>
            <a:r>
              <a:rPr lang="en-GB" b="1" dirty="0"/>
              <a:t> </a:t>
            </a:r>
            <a:r>
              <a:rPr lang="en-GB" b="1" dirty="0" err="1"/>
              <a:t>Startup</a:t>
            </a:r>
            <a:r>
              <a:rPr lang="en-GB" b="1" dirty="0"/>
              <a:t> by GE</a:t>
            </a:r>
          </a:p>
        </p:txBody>
      </p:sp>
    </p:spTree>
    <p:extLst>
      <p:ext uri="{BB962C8B-B14F-4D97-AF65-F5344CB8AC3E}">
        <p14:creationId xmlns:p14="http://schemas.microsoft.com/office/powerpoint/2010/main" val="2114875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9000" y="381340"/>
            <a:ext cx="9613861" cy="1080938"/>
          </a:xfrm>
        </p:spPr>
        <p:txBody>
          <a:bodyPr>
            <a:normAutofit/>
          </a:bodyPr>
          <a:lstStyle/>
          <a:p>
            <a:r>
              <a:rPr lang="hu-HU" dirty="0">
                <a:latin typeface="Adobe Caslon Pro" panose="0205050205050A020403" pitchFamily="18" charset="0"/>
              </a:rPr>
              <a:t>Hibatűrő </a:t>
            </a:r>
            <a:r>
              <a:rPr lang="hu-HU" dirty="0" err="1">
                <a:latin typeface="Adobe Caslon Pro" panose="0205050205050A020403" pitchFamily="18" charset="0"/>
              </a:rPr>
              <a:t>I</a:t>
            </a:r>
            <a:r>
              <a:rPr lang="hu-HU" sz="2400" dirty="0" err="1">
                <a:latin typeface="Adobe Caslon Pro" panose="0205050205050A020403" pitchFamily="18" charset="0"/>
              </a:rPr>
              <a:t>o</a:t>
            </a:r>
            <a:r>
              <a:rPr lang="hu-HU" dirty="0" err="1">
                <a:latin typeface="Adobe Caslon Pro" panose="0205050205050A020403" pitchFamily="18" charset="0"/>
              </a:rPr>
              <a:t>T</a:t>
            </a:r>
            <a:r>
              <a:rPr lang="hu-HU" dirty="0">
                <a:latin typeface="Adobe Caslon Pro" panose="0205050205050A020403" pitchFamily="18" charset="0"/>
              </a:rPr>
              <a:t>?</a:t>
            </a:r>
            <a:endParaRPr lang="en-GB" dirty="0">
              <a:latin typeface="Adobe Caslon Pro" panose="0205050205050A020403" pitchFamily="18" charset="0"/>
            </a:endParaRPr>
          </a:p>
        </p:txBody>
      </p:sp>
      <p:pic>
        <p:nvPicPr>
          <p:cNvPr id="10" name="Picture 9"/>
          <p:cNvPicPr>
            <a:picLocks noChangeAspect="1"/>
          </p:cNvPicPr>
          <p:nvPr/>
        </p:nvPicPr>
        <p:blipFill>
          <a:blip r:embed="rId3"/>
          <a:stretch>
            <a:fillRect/>
          </a:stretch>
        </p:blipFill>
        <p:spPr>
          <a:xfrm>
            <a:off x="10347870" y="576425"/>
            <a:ext cx="1615580" cy="743776"/>
          </a:xfrm>
          <a:prstGeom prst="rect">
            <a:avLst/>
          </a:prstGeom>
        </p:spPr>
      </p:pic>
      <p:sp>
        <p:nvSpPr>
          <p:cNvPr id="8" name="TextBox 7"/>
          <p:cNvSpPr txBox="1"/>
          <p:nvPr/>
        </p:nvSpPr>
        <p:spPr>
          <a:xfrm>
            <a:off x="1360547" y="1665585"/>
            <a:ext cx="11210298" cy="2862322"/>
          </a:xfrm>
          <a:prstGeom prst="rect">
            <a:avLst/>
          </a:prstGeom>
          <a:noFill/>
        </p:spPr>
        <p:txBody>
          <a:bodyPr wrap="square" rtlCol="0">
            <a:spAutoFit/>
          </a:bodyPr>
          <a:lstStyle/>
          <a:p>
            <a:r>
              <a:rPr lang="hu-HU" sz="3600" dirty="0">
                <a:latin typeface="Adobe Caslon Pro" panose="0205050205050A020403" pitchFamily="18" charset="0"/>
              </a:rPr>
              <a:t>A komponensek rendkívül költséghatékonyak</a:t>
            </a:r>
          </a:p>
          <a:p>
            <a:endParaRPr lang="hu-HU" sz="3600" dirty="0">
              <a:latin typeface="Adobe Caslon Pro" panose="0205050205050A020403" pitchFamily="18" charset="0"/>
            </a:endParaRPr>
          </a:p>
          <a:p>
            <a:r>
              <a:rPr lang="hu-HU" sz="3600" dirty="0">
                <a:latin typeface="Adobe Caslon Pro" panose="0205050205050A020403" pitchFamily="18" charset="0"/>
              </a:rPr>
              <a:t>A </a:t>
            </a:r>
            <a:r>
              <a:rPr lang="hu-HU" sz="3600" dirty="0" err="1">
                <a:latin typeface="Adobe Caslon Pro" panose="0205050205050A020403" pitchFamily="18" charset="0"/>
              </a:rPr>
              <a:t>cloud</a:t>
            </a:r>
            <a:r>
              <a:rPr lang="hu-HU" sz="3600" dirty="0">
                <a:latin typeface="Adobe Caslon Pro" panose="0205050205050A020403" pitchFamily="18" charset="0"/>
              </a:rPr>
              <a:t>/server hibatűrő rendszerei általánosak</a:t>
            </a:r>
          </a:p>
          <a:p>
            <a:r>
              <a:rPr lang="hu-HU" sz="3600" dirty="0">
                <a:latin typeface="Adobe Caslon Pro" panose="0205050205050A020403" pitchFamily="18" charset="0"/>
              </a:rPr>
              <a:t> </a:t>
            </a:r>
          </a:p>
          <a:p>
            <a:r>
              <a:rPr lang="hu-HU" sz="3600" dirty="0">
                <a:latin typeface="Adobe Caslon Pro" panose="0205050205050A020403" pitchFamily="18" charset="0"/>
              </a:rPr>
              <a:t>Az </a:t>
            </a:r>
            <a:r>
              <a:rPr lang="hu-HU" sz="3600" dirty="0" err="1">
                <a:latin typeface="Adobe Caslon Pro" panose="0205050205050A020403" pitchFamily="18" charset="0"/>
              </a:rPr>
              <a:t>IoT</a:t>
            </a:r>
            <a:r>
              <a:rPr lang="hu-HU" sz="3600" dirty="0">
                <a:latin typeface="Adobe Caslon Pro" panose="0205050205050A020403" pitchFamily="18" charset="0"/>
              </a:rPr>
              <a:t> </a:t>
            </a:r>
            <a:r>
              <a:rPr lang="hu-HU" sz="3600" dirty="0" err="1">
                <a:latin typeface="Adobe Caslon Pro" panose="0205050205050A020403" pitchFamily="18" charset="0"/>
              </a:rPr>
              <a:t>node</a:t>
            </a:r>
            <a:r>
              <a:rPr lang="hu-HU" sz="3600" dirty="0">
                <a:latin typeface="Adobe Caslon Pro" panose="0205050205050A020403" pitchFamily="18" charset="0"/>
              </a:rPr>
              <a:t>-ok többsége NEM hibatűrő rendszer</a:t>
            </a:r>
            <a:endParaRPr lang="hu-HU" sz="2400" dirty="0">
              <a:solidFill>
                <a:srgbClr val="FF0000"/>
              </a:solidFill>
              <a:latin typeface="Adobe Caslon Pro" panose="0205050205050A020403" pitchFamily="18" charset="0"/>
            </a:endParaRPr>
          </a:p>
        </p:txBody>
      </p:sp>
      <p:pic>
        <p:nvPicPr>
          <p:cNvPr id="3" name="Picture 2"/>
          <p:cNvPicPr>
            <a:picLocks noChangeAspect="1"/>
          </p:cNvPicPr>
          <p:nvPr/>
        </p:nvPicPr>
        <p:blipFill>
          <a:blip r:embed="rId4"/>
          <a:stretch>
            <a:fillRect/>
          </a:stretch>
        </p:blipFill>
        <p:spPr>
          <a:xfrm>
            <a:off x="1142634" y="4400470"/>
            <a:ext cx="5089354" cy="2285616"/>
          </a:xfrm>
          <a:prstGeom prst="rect">
            <a:avLst/>
          </a:prstGeom>
        </p:spPr>
      </p:pic>
      <p:pic>
        <p:nvPicPr>
          <p:cNvPr id="7" name="Picture 6"/>
          <p:cNvPicPr>
            <a:picLocks noChangeAspect="1"/>
          </p:cNvPicPr>
          <p:nvPr/>
        </p:nvPicPr>
        <p:blipFill>
          <a:blip r:embed="rId5"/>
          <a:stretch>
            <a:fillRect/>
          </a:stretch>
        </p:blipFill>
        <p:spPr>
          <a:xfrm>
            <a:off x="6629472" y="4527907"/>
            <a:ext cx="3274183" cy="2171709"/>
          </a:xfrm>
          <a:prstGeom prst="rect">
            <a:avLst/>
          </a:prstGeom>
        </p:spPr>
      </p:pic>
    </p:spTree>
    <p:extLst>
      <p:ext uri="{BB962C8B-B14F-4D97-AF65-F5344CB8AC3E}">
        <p14:creationId xmlns:p14="http://schemas.microsoft.com/office/powerpoint/2010/main" val="468591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817" y="381340"/>
            <a:ext cx="9613861" cy="1080938"/>
          </a:xfrm>
        </p:spPr>
        <p:txBody>
          <a:bodyPr>
            <a:normAutofit/>
          </a:bodyPr>
          <a:lstStyle/>
          <a:p>
            <a:r>
              <a:rPr lang="hu-HU" dirty="0">
                <a:latin typeface="Adobe Caslon Pro" panose="0205050205050A020403" pitchFamily="18" charset="0"/>
              </a:rPr>
              <a:t>Miért </a:t>
            </a:r>
            <a:r>
              <a:rPr lang="hu-HU" sz="2400" dirty="0">
                <a:latin typeface="Adobe Caslon Pro" panose="0205050205050A020403" pitchFamily="18" charset="0"/>
              </a:rPr>
              <a:t>legyen</a:t>
            </a:r>
            <a:r>
              <a:rPr lang="hu-HU" dirty="0">
                <a:latin typeface="Adobe Caslon Pro" panose="0205050205050A020403" pitchFamily="18" charset="0"/>
              </a:rPr>
              <a:t> Hibatűrő </a:t>
            </a:r>
            <a:r>
              <a:rPr lang="hu-HU" sz="1800" dirty="0">
                <a:latin typeface="Adobe Caslon Pro" panose="0205050205050A020403" pitchFamily="18" charset="0"/>
              </a:rPr>
              <a:t>az </a:t>
            </a:r>
            <a:r>
              <a:rPr lang="hu-HU" dirty="0" err="1">
                <a:latin typeface="Adobe Caslon Pro" panose="0205050205050A020403" pitchFamily="18" charset="0"/>
              </a:rPr>
              <a:t>I</a:t>
            </a:r>
            <a:r>
              <a:rPr lang="hu-HU" sz="2400" dirty="0" err="1">
                <a:latin typeface="Adobe Caslon Pro" panose="0205050205050A020403" pitchFamily="18" charset="0"/>
              </a:rPr>
              <a:t>o</a:t>
            </a:r>
            <a:r>
              <a:rPr lang="hu-HU" dirty="0" err="1">
                <a:latin typeface="Adobe Caslon Pro" panose="0205050205050A020403" pitchFamily="18" charset="0"/>
              </a:rPr>
              <a:t>T</a:t>
            </a:r>
            <a:r>
              <a:rPr lang="hu-HU" dirty="0">
                <a:latin typeface="Adobe Caslon Pro" panose="0205050205050A020403" pitchFamily="18" charset="0"/>
              </a:rPr>
              <a:t>?</a:t>
            </a:r>
            <a:endParaRPr lang="en-GB" dirty="0">
              <a:latin typeface="Adobe Caslon Pro" panose="0205050205050A020403" pitchFamily="18" charset="0"/>
            </a:endParaRPr>
          </a:p>
        </p:txBody>
      </p:sp>
      <p:pic>
        <p:nvPicPr>
          <p:cNvPr id="10" name="Picture 9"/>
          <p:cNvPicPr>
            <a:picLocks noChangeAspect="1"/>
          </p:cNvPicPr>
          <p:nvPr/>
        </p:nvPicPr>
        <p:blipFill>
          <a:blip r:embed="rId3"/>
          <a:stretch>
            <a:fillRect/>
          </a:stretch>
        </p:blipFill>
        <p:spPr>
          <a:xfrm>
            <a:off x="10357415" y="549921"/>
            <a:ext cx="1615580" cy="743776"/>
          </a:xfrm>
          <a:prstGeom prst="rect">
            <a:avLst/>
          </a:prstGeom>
        </p:spPr>
      </p:pic>
      <p:sp>
        <p:nvSpPr>
          <p:cNvPr id="8" name="TextBox 7"/>
          <p:cNvSpPr txBox="1"/>
          <p:nvPr/>
        </p:nvSpPr>
        <p:spPr>
          <a:xfrm>
            <a:off x="925430" y="1665585"/>
            <a:ext cx="11210298" cy="3600986"/>
          </a:xfrm>
          <a:prstGeom prst="rect">
            <a:avLst/>
          </a:prstGeom>
          <a:noFill/>
        </p:spPr>
        <p:txBody>
          <a:bodyPr wrap="square" rtlCol="0">
            <a:spAutoFit/>
          </a:bodyPr>
          <a:lstStyle/>
          <a:p>
            <a:pPr marL="571500" indent="-571500">
              <a:buFont typeface="Arial" panose="020B0604020202020204" pitchFamily="34" charset="0"/>
              <a:buChar char="•"/>
            </a:pPr>
            <a:r>
              <a:rPr lang="hu-HU" sz="3200" dirty="0">
                <a:latin typeface="Adobe Caslon Pro" panose="0205050205050A020403" pitchFamily="18" charset="0"/>
              </a:rPr>
              <a:t>Az </a:t>
            </a:r>
            <a:r>
              <a:rPr lang="hu-HU" sz="3200" dirty="0" err="1">
                <a:latin typeface="Adobe Caslon Pro" panose="0205050205050A020403" pitchFamily="18" charset="0"/>
              </a:rPr>
              <a:t>IoT</a:t>
            </a:r>
            <a:r>
              <a:rPr lang="hu-HU" sz="3200" dirty="0">
                <a:latin typeface="Adobe Caslon Pro" panose="0205050205050A020403" pitchFamily="18" charset="0"/>
              </a:rPr>
              <a:t> </a:t>
            </a:r>
            <a:r>
              <a:rPr lang="hu-HU" sz="3200" dirty="0" err="1">
                <a:latin typeface="Adobe Caslon Pro" panose="0205050205050A020403" pitchFamily="18" charset="0"/>
              </a:rPr>
              <a:t>node</a:t>
            </a:r>
            <a:r>
              <a:rPr lang="hu-HU" sz="3200" dirty="0">
                <a:latin typeface="Adobe Caslon Pro" panose="0205050205050A020403" pitchFamily="18" charset="0"/>
              </a:rPr>
              <a:t>-ok által szolgáltatott információ értéke nő</a:t>
            </a:r>
          </a:p>
          <a:p>
            <a:pPr marL="571500" indent="-571500">
              <a:buFont typeface="Arial" panose="020B0604020202020204" pitchFamily="34" charset="0"/>
              <a:buChar char="•"/>
            </a:pPr>
            <a:endParaRPr lang="hu-HU" sz="1100" dirty="0">
              <a:latin typeface="Adobe Caslon Pro" panose="0205050205050A020403" pitchFamily="18" charset="0"/>
            </a:endParaRPr>
          </a:p>
          <a:p>
            <a:pPr marL="571500" indent="-571500">
              <a:buFont typeface="Arial" panose="020B0604020202020204" pitchFamily="34" charset="0"/>
              <a:buChar char="•"/>
            </a:pPr>
            <a:r>
              <a:rPr lang="hu-HU" sz="3200" dirty="0">
                <a:latin typeface="Adobe Caslon Pro" panose="0205050205050A020403" pitchFamily="18" charset="0"/>
              </a:rPr>
              <a:t>A hibás </a:t>
            </a:r>
            <a:r>
              <a:rPr lang="hu-HU" sz="3200" dirty="0" err="1">
                <a:latin typeface="Adobe Caslon Pro" panose="0205050205050A020403" pitchFamily="18" charset="0"/>
              </a:rPr>
              <a:t>node</a:t>
            </a:r>
            <a:r>
              <a:rPr lang="hu-HU" sz="3200" dirty="0">
                <a:latin typeface="Adobe Caslon Pro" panose="0205050205050A020403" pitchFamily="18" charset="0"/>
              </a:rPr>
              <a:t> kiesése komoly kárt jelent</a:t>
            </a:r>
          </a:p>
          <a:p>
            <a:pPr marL="571500" indent="-571500">
              <a:buFont typeface="Arial" panose="020B0604020202020204" pitchFamily="34" charset="0"/>
              <a:buChar char="•"/>
            </a:pPr>
            <a:endParaRPr lang="hu-HU" sz="1100" dirty="0">
              <a:latin typeface="Adobe Caslon Pro" panose="0205050205050A020403" pitchFamily="18" charset="0"/>
            </a:endParaRPr>
          </a:p>
          <a:p>
            <a:pPr marL="571500" indent="-571500">
              <a:buFont typeface="Arial" panose="020B0604020202020204" pitchFamily="34" charset="0"/>
              <a:buChar char="•"/>
            </a:pPr>
            <a:r>
              <a:rPr lang="hu-HU" sz="3200" dirty="0">
                <a:latin typeface="Adobe Caslon Pro" panose="0205050205050A020403" pitchFamily="18" charset="0"/>
              </a:rPr>
              <a:t>Milliárd végponthoz nem tartozhat ennyi karbantartó</a:t>
            </a:r>
          </a:p>
          <a:p>
            <a:pPr marL="571500" indent="-571500">
              <a:buFont typeface="Arial" panose="020B0604020202020204" pitchFamily="34" charset="0"/>
              <a:buChar char="•"/>
            </a:pPr>
            <a:endParaRPr lang="hu-HU" sz="1100" dirty="0">
              <a:latin typeface="Adobe Caslon Pro" panose="0205050205050A020403" pitchFamily="18" charset="0"/>
            </a:endParaRPr>
          </a:p>
          <a:p>
            <a:pPr marL="571500" indent="-571500">
              <a:buFont typeface="Arial" panose="020B0604020202020204" pitchFamily="34" charset="0"/>
              <a:buChar char="•"/>
            </a:pPr>
            <a:r>
              <a:rPr lang="hu-HU" sz="3200" dirty="0">
                <a:latin typeface="Adobe Caslon Pro" panose="0205050205050A020403" pitchFamily="18" charset="0"/>
              </a:rPr>
              <a:t>Nem skálázható egy nem-hibatűrő rendszer</a:t>
            </a:r>
          </a:p>
          <a:p>
            <a:pPr marL="571500" indent="-571500">
              <a:buFont typeface="Arial" panose="020B0604020202020204" pitchFamily="34" charset="0"/>
              <a:buChar char="•"/>
            </a:pPr>
            <a:endParaRPr lang="hu-HU" sz="1100" dirty="0">
              <a:latin typeface="Adobe Caslon Pro" panose="0205050205050A020403" pitchFamily="18" charset="0"/>
            </a:endParaRPr>
          </a:p>
          <a:p>
            <a:pPr marL="571500" indent="-571500">
              <a:buFont typeface="Arial" panose="020B0604020202020204" pitchFamily="34" charset="0"/>
              <a:buChar char="•"/>
            </a:pPr>
            <a:r>
              <a:rPr lang="hu-HU" sz="3200" dirty="0">
                <a:latin typeface="Adobe Caslon Pro" panose="0205050205050A020403" pitchFamily="18" charset="0"/>
              </a:rPr>
              <a:t>Nehezebben detektálható hibák</a:t>
            </a:r>
          </a:p>
          <a:p>
            <a:endParaRPr lang="hu-HU" sz="2400" dirty="0">
              <a:solidFill>
                <a:srgbClr val="FF0000"/>
              </a:solidFill>
            </a:endParaRPr>
          </a:p>
        </p:txBody>
      </p:sp>
      <p:pic>
        <p:nvPicPr>
          <p:cNvPr id="3" name="Picture 2"/>
          <p:cNvPicPr>
            <a:picLocks noChangeAspect="1"/>
          </p:cNvPicPr>
          <p:nvPr/>
        </p:nvPicPr>
        <p:blipFill>
          <a:blip r:embed="rId4"/>
          <a:stretch>
            <a:fillRect/>
          </a:stretch>
        </p:blipFill>
        <p:spPr>
          <a:xfrm>
            <a:off x="6878955" y="4154805"/>
            <a:ext cx="4286250" cy="2571750"/>
          </a:xfrm>
          <a:prstGeom prst="rect">
            <a:avLst/>
          </a:prstGeom>
        </p:spPr>
      </p:pic>
    </p:spTree>
    <p:extLst>
      <p:ext uri="{BB962C8B-B14F-4D97-AF65-F5344CB8AC3E}">
        <p14:creationId xmlns:p14="http://schemas.microsoft.com/office/powerpoint/2010/main" val="407066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077" y="381340"/>
            <a:ext cx="9613861" cy="1080938"/>
          </a:xfrm>
        </p:spPr>
        <p:txBody>
          <a:bodyPr>
            <a:normAutofit/>
          </a:bodyPr>
          <a:lstStyle/>
          <a:p>
            <a:r>
              <a:rPr lang="hu-HU" dirty="0">
                <a:latin typeface="Adobe Caslon Pro" panose="0205050205050A020403" pitchFamily="18" charset="0"/>
              </a:rPr>
              <a:t>Hogyan lehet Hibatűrő az </a:t>
            </a:r>
            <a:r>
              <a:rPr lang="hu-HU" dirty="0" err="1">
                <a:latin typeface="Adobe Caslon Pro" panose="0205050205050A020403" pitchFamily="18" charset="0"/>
              </a:rPr>
              <a:t>I</a:t>
            </a:r>
            <a:r>
              <a:rPr lang="hu-HU" sz="2400" dirty="0" err="1">
                <a:latin typeface="Adobe Caslon Pro" panose="0205050205050A020403" pitchFamily="18" charset="0"/>
              </a:rPr>
              <a:t>o</a:t>
            </a:r>
            <a:r>
              <a:rPr lang="hu-HU" dirty="0" err="1">
                <a:latin typeface="Adobe Caslon Pro" panose="0205050205050A020403" pitchFamily="18" charset="0"/>
              </a:rPr>
              <a:t>T</a:t>
            </a:r>
            <a:r>
              <a:rPr lang="hu-HU" dirty="0">
                <a:latin typeface="Adobe Caslon Pro" panose="0205050205050A020403" pitchFamily="18" charset="0"/>
              </a:rPr>
              <a:t>?</a:t>
            </a:r>
            <a:endParaRPr lang="en-GB" dirty="0">
              <a:latin typeface="Adobe Caslon Pro" panose="0205050205050A020403" pitchFamily="18" charset="0"/>
            </a:endParaRPr>
          </a:p>
        </p:txBody>
      </p:sp>
      <p:pic>
        <p:nvPicPr>
          <p:cNvPr id="10" name="Picture 9"/>
          <p:cNvPicPr>
            <a:picLocks noChangeAspect="1"/>
          </p:cNvPicPr>
          <p:nvPr/>
        </p:nvPicPr>
        <p:blipFill>
          <a:blip r:embed="rId3"/>
          <a:stretch>
            <a:fillRect/>
          </a:stretch>
        </p:blipFill>
        <p:spPr>
          <a:xfrm>
            <a:off x="10367859" y="549921"/>
            <a:ext cx="1615580" cy="743776"/>
          </a:xfrm>
          <a:prstGeom prst="rect">
            <a:avLst/>
          </a:prstGeom>
        </p:spPr>
      </p:pic>
      <p:sp>
        <p:nvSpPr>
          <p:cNvPr id="8" name="TextBox 7"/>
          <p:cNvSpPr txBox="1"/>
          <p:nvPr/>
        </p:nvSpPr>
        <p:spPr>
          <a:xfrm>
            <a:off x="1322625" y="1462278"/>
            <a:ext cx="11210298" cy="2616101"/>
          </a:xfrm>
          <a:prstGeom prst="rect">
            <a:avLst/>
          </a:prstGeom>
          <a:noFill/>
        </p:spPr>
        <p:txBody>
          <a:bodyPr wrap="square" rtlCol="0">
            <a:spAutoFit/>
          </a:bodyPr>
          <a:lstStyle/>
          <a:p>
            <a:pPr marL="571500" indent="-571500">
              <a:buFont typeface="Arial" panose="020B0604020202020204" pitchFamily="34" charset="0"/>
              <a:buChar char="•"/>
            </a:pPr>
            <a:r>
              <a:rPr lang="hu-HU" sz="2800" dirty="0">
                <a:latin typeface="Adobe Caslon Pro" panose="0205050205050A020403" pitchFamily="18" charset="0"/>
              </a:rPr>
              <a:t>Speciális, </a:t>
            </a:r>
            <a:r>
              <a:rPr lang="hu-HU" sz="2800" dirty="0" err="1">
                <a:latin typeface="Adobe Caslon Pro" panose="0205050205050A020403" pitchFamily="18" charset="0"/>
              </a:rPr>
              <a:t>IoT</a:t>
            </a:r>
            <a:r>
              <a:rPr lang="hu-HU" sz="2800" dirty="0">
                <a:latin typeface="Adobe Caslon Pro" panose="0205050205050A020403" pitchFamily="18" charset="0"/>
              </a:rPr>
              <a:t> igényeire tervezett redundáns hardware</a:t>
            </a:r>
          </a:p>
          <a:p>
            <a:pPr marL="571500" indent="-571500">
              <a:buFont typeface="Arial" panose="020B0604020202020204" pitchFamily="34" charset="0"/>
              <a:buChar char="•"/>
            </a:pPr>
            <a:endParaRPr lang="hu-HU" sz="2800" dirty="0">
              <a:latin typeface="Adobe Caslon Pro" panose="0205050205050A020403" pitchFamily="18" charset="0"/>
            </a:endParaRPr>
          </a:p>
          <a:p>
            <a:pPr marL="571500" indent="-571500">
              <a:buFont typeface="Arial" panose="020B0604020202020204" pitchFamily="34" charset="0"/>
              <a:buChar char="•"/>
            </a:pPr>
            <a:r>
              <a:rPr lang="hu-HU" sz="2800" dirty="0">
                <a:latin typeface="Adobe Caslon Pro" panose="0205050205050A020403" pitchFamily="18" charset="0"/>
              </a:rPr>
              <a:t>Szabadon választható hálózati </a:t>
            </a:r>
            <a:r>
              <a:rPr lang="hu-HU" sz="2800" dirty="0" err="1">
                <a:latin typeface="Adobe Caslon Pro" panose="0205050205050A020403" pitchFamily="18" charset="0"/>
              </a:rPr>
              <a:t>interface</a:t>
            </a:r>
            <a:r>
              <a:rPr lang="hu-HU" sz="2800" dirty="0">
                <a:latin typeface="Adobe Caslon Pro" panose="0205050205050A020403" pitchFamily="18" charset="0"/>
              </a:rPr>
              <a:t> (</a:t>
            </a:r>
            <a:r>
              <a:rPr lang="hu-HU" sz="2800" dirty="0" err="1">
                <a:latin typeface="Adobe Caslon Pro" panose="0205050205050A020403" pitchFamily="18" charset="0"/>
              </a:rPr>
              <a:t>WiFi</a:t>
            </a:r>
            <a:r>
              <a:rPr lang="hu-HU" sz="2800" dirty="0">
                <a:latin typeface="Adobe Caslon Pro" panose="0205050205050A020403" pitchFamily="18" charset="0"/>
              </a:rPr>
              <a:t>, </a:t>
            </a:r>
            <a:r>
              <a:rPr lang="hu-HU" sz="2800" dirty="0" err="1">
                <a:latin typeface="Adobe Caslon Pro" panose="0205050205050A020403" pitchFamily="18" charset="0"/>
              </a:rPr>
              <a:t>LoRa</a:t>
            </a:r>
            <a:r>
              <a:rPr lang="hu-HU" sz="2800" dirty="0">
                <a:latin typeface="Adobe Caslon Pro" panose="0205050205050A020403" pitchFamily="18" charset="0"/>
              </a:rPr>
              <a:t>, GSM,…)</a:t>
            </a:r>
          </a:p>
          <a:p>
            <a:pPr marL="571500" indent="-571500">
              <a:buFont typeface="Arial" panose="020B0604020202020204" pitchFamily="34" charset="0"/>
              <a:buChar char="•"/>
            </a:pPr>
            <a:endParaRPr lang="hu-HU" sz="2800" dirty="0">
              <a:solidFill>
                <a:srgbClr val="FF0000"/>
              </a:solidFill>
              <a:latin typeface="Adobe Caslon Pro" panose="0205050205050A020403" pitchFamily="18" charset="0"/>
            </a:endParaRPr>
          </a:p>
          <a:p>
            <a:pPr marL="571500" indent="-571500">
              <a:buFont typeface="Arial" panose="020B0604020202020204" pitchFamily="34" charset="0"/>
              <a:buChar char="•"/>
            </a:pPr>
            <a:r>
              <a:rPr lang="hu-HU" sz="2800" dirty="0">
                <a:solidFill>
                  <a:srgbClr val="FF0000"/>
                </a:solidFill>
                <a:latin typeface="Adobe Caslon Pro" panose="0205050205050A020403" pitchFamily="18" charset="0"/>
              </a:rPr>
              <a:t>Hibatűrő </a:t>
            </a:r>
            <a:r>
              <a:rPr lang="hu-HU" sz="2800" dirty="0" err="1">
                <a:solidFill>
                  <a:srgbClr val="FF0000"/>
                </a:solidFill>
                <a:latin typeface="Adobe Caslon Pro" panose="0205050205050A020403" pitchFamily="18" charset="0"/>
              </a:rPr>
              <a:t>firmware</a:t>
            </a:r>
            <a:r>
              <a:rPr lang="hu-HU" sz="2800" dirty="0">
                <a:solidFill>
                  <a:srgbClr val="FF0000"/>
                </a:solidFill>
                <a:latin typeface="Adobe Caslon Pro" panose="0205050205050A020403" pitchFamily="18" charset="0"/>
              </a:rPr>
              <a:t> és biztonsági megoldások</a:t>
            </a:r>
          </a:p>
          <a:p>
            <a:endParaRPr lang="hu-HU" sz="2400" dirty="0">
              <a:solidFill>
                <a:srgbClr val="FF0000"/>
              </a:solidFill>
            </a:endParaRPr>
          </a:p>
        </p:txBody>
      </p:sp>
      <p:pic>
        <p:nvPicPr>
          <p:cNvPr id="3" name="Picture 2"/>
          <p:cNvPicPr>
            <a:picLocks noChangeAspect="1"/>
          </p:cNvPicPr>
          <p:nvPr/>
        </p:nvPicPr>
        <p:blipFill>
          <a:blip r:embed="rId4"/>
          <a:stretch>
            <a:fillRect/>
          </a:stretch>
        </p:blipFill>
        <p:spPr>
          <a:xfrm>
            <a:off x="2263530" y="3888485"/>
            <a:ext cx="3812491" cy="2541661"/>
          </a:xfrm>
          <a:prstGeom prst="rect">
            <a:avLst/>
          </a:prstGeom>
        </p:spPr>
      </p:pic>
      <p:pic>
        <p:nvPicPr>
          <p:cNvPr id="5" name="Picture 4"/>
          <p:cNvPicPr>
            <a:picLocks noChangeAspect="1"/>
          </p:cNvPicPr>
          <p:nvPr/>
        </p:nvPicPr>
        <p:blipFill>
          <a:blip r:embed="rId5"/>
          <a:stretch>
            <a:fillRect/>
          </a:stretch>
        </p:blipFill>
        <p:spPr>
          <a:xfrm>
            <a:off x="7552648" y="3668059"/>
            <a:ext cx="2483608" cy="2982515"/>
          </a:xfrm>
          <a:prstGeom prst="rect">
            <a:avLst/>
          </a:prstGeom>
        </p:spPr>
      </p:pic>
    </p:spTree>
    <p:extLst>
      <p:ext uri="{BB962C8B-B14F-4D97-AF65-F5344CB8AC3E}">
        <p14:creationId xmlns:p14="http://schemas.microsoft.com/office/powerpoint/2010/main" val="1825541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223" y="381340"/>
            <a:ext cx="9613861" cy="1080938"/>
          </a:xfrm>
        </p:spPr>
        <p:txBody>
          <a:bodyPr>
            <a:normAutofit/>
          </a:bodyPr>
          <a:lstStyle/>
          <a:p>
            <a:r>
              <a:rPr lang="hu-HU" dirty="0">
                <a:latin typeface="Adobe Caslon Pro" panose="0205050205050A020403" pitchFamily="18" charset="0"/>
              </a:rPr>
              <a:t>Mi a megoldás?</a:t>
            </a:r>
            <a:endParaRPr lang="en-GB" dirty="0">
              <a:latin typeface="Adobe Caslon Pro" panose="0205050205050A020403" pitchFamily="18" charset="0"/>
            </a:endParaRPr>
          </a:p>
        </p:txBody>
      </p:sp>
      <p:pic>
        <p:nvPicPr>
          <p:cNvPr id="10" name="Picture 9"/>
          <p:cNvPicPr>
            <a:picLocks noChangeAspect="1"/>
          </p:cNvPicPr>
          <p:nvPr/>
        </p:nvPicPr>
        <p:blipFill>
          <a:blip r:embed="rId3"/>
          <a:stretch>
            <a:fillRect/>
          </a:stretch>
        </p:blipFill>
        <p:spPr>
          <a:xfrm>
            <a:off x="10427383" y="549921"/>
            <a:ext cx="1615580" cy="743776"/>
          </a:xfrm>
          <a:prstGeom prst="rect">
            <a:avLst/>
          </a:prstGeom>
        </p:spPr>
      </p:pic>
      <p:sp>
        <p:nvSpPr>
          <p:cNvPr id="8" name="TextBox 7"/>
          <p:cNvSpPr txBox="1"/>
          <p:nvPr/>
        </p:nvSpPr>
        <p:spPr>
          <a:xfrm>
            <a:off x="56272" y="2858034"/>
            <a:ext cx="12135728" cy="523220"/>
          </a:xfrm>
          <a:prstGeom prst="rect">
            <a:avLst/>
          </a:prstGeom>
          <a:noFill/>
        </p:spPr>
        <p:txBody>
          <a:bodyPr wrap="square" rtlCol="0">
            <a:spAutoFit/>
          </a:bodyPr>
          <a:lstStyle/>
          <a:p>
            <a:pPr algn="ctr"/>
            <a:r>
              <a:rPr lang="hu-HU" sz="2800" dirty="0">
                <a:latin typeface="Adobe Caslon Pro" panose="0205050205050A020403" pitchFamily="18" charset="0"/>
              </a:rPr>
              <a:t>Egyszerű, hibatűrő, skálázható és BIZTONSÁGOS rendszerekre van szükség</a:t>
            </a:r>
          </a:p>
        </p:txBody>
      </p:sp>
      <p:pic>
        <p:nvPicPr>
          <p:cNvPr id="3" name="Picture 2"/>
          <p:cNvPicPr>
            <a:picLocks noChangeAspect="1"/>
          </p:cNvPicPr>
          <p:nvPr/>
        </p:nvPicPr>
        <p:blipFill>
          <a:blip r:embed="rId4"/>
          <a:stretch>
            <a:fillRect/>
          </a:stretch>
        </p:blipFill>
        <p:spPr>
          <a:xfrm>
            <a:off x="4333459" y="4069146"/>
            <a:ext cx="3398181" cy="1580154"/>
          </a:xfrm>
          <a:prstGeom prst="rect">
            <a:avLst/>
          </a:prstGeom>
        </p:spPr>
      </p:pic>
      <p:pic>
        <p:nvPicPr>
          <p:cNvPr id="4" name="Picture 3"/>
          <p:cNvPicPr>
            <a:picLocks noChangeAspect="1"/>
          </p:cNvPicPr>
          <p:nvPr/>
        </p:nvPicPr>
        <p:blipFill>
          <a:blip r:embed="rId5"/>
          <a:stretch>
            <a:fillRect/>
          </a:stretch>
        </p:blipFill>
        <p:spPr>
          <a:xfrm>
            <a:off x="2750179" y="4069145"/>
            <a:ext cx="1580155" cy="1580155"/>
          </a:xfrm>
          <a:prstGeom prst="rect">
            <a:avLst/>
          </a:prstGeom>
        </p:spPr>
      </p:pic>
      <p:pic>
        <p:nvPicPr>
          <p:cNvPr id="7" name="Picture 6"/>
          <p:cNvPicPr>
            <a:picLocks noChangeAspect="1"/>
          </p:cNvPicPr>
          <p:nvPr/>
        </p:nvPicPr>
        <p:blipFill>
          <a:blip r:embed="rId5"/>
          <a:stretch>
            <a:fillRect/>
          </a:stretch>
        </p:blipFill>
        <p:spPr>
          <a:xfrm>
            <a:off x="7731640" y="4069144"/>
            <a:ext cx="1580155" cy="1580155"/>
          </a:xfrm>
          <a:prstGeom prst="rect">
            <a:avLst/>
          </a:prstGeom>
        </p:spPr>
      </p:pic>
    </p:spTree>
    <p:extLst>
      <p:ext uri="{BB962C8B-B14F-4D97-AF65-F5344CB8AC3E}">
        <p14:creationId xmlns:p14="http://schemas.microsoft.com/office/powerpoint/2010/main" val="3381374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530" y="225037"/>
            <a:ext cx="9905998" cy="1478570"/>
          </a:xfrm>
        </p:spPr>
        <p:txBody>
          <a:bodyPr/>
          <a:lstStyle/>
          <a:p>
            <a:r>
              <a:rPr lang="hu-HU" dirty="0">
                <a:latin typeface="Adobe Caslon Pro" panose="0205050205050A020403" pitchFamily="18" charset="0"/>
              </a:rPr>
              <a:t>Hardware alapú biztonság</a:t>
            </a:r>
            <a:br>
              <a:rPr lang="hu-HU" dirty="0">
                <a:latin typeface="Adobe Caslon Pro" panose="0205050205050A020403" pitchFamily="18" charset="0"/>
              </a:rPr>
            </a:br>
            <a:r>
              <a:rPr lang="hu-HU" dirty="0" err="1">
                <a:latin typeface="Adobe Caslon Pro" panose="0205050205050A020403" pitchFamily="18" charset="0"/>
              </a:rPr>
              <a:t>IoT</a:t>
            </a:r>
            <a:r>
              <a:rPr lang="hu-HU" dirty="0">
                <a:latin typeface="Adobe Caslon Pro" panose="0205050205050A020403" pitchFamily="18" charset="0"/>
              </a:rPr>
              <a:t> </a:t>
            </a:r>
            <a:r>
              <a:rPr lang="hu-HU" dirty="0" err="1">
                <a:latin typeface="Adobe Caslon Pro" panose="0205050205050A020403" pitchFamily="18" charset="0"/>
              </a:rPr>
              <a:t>Node</a:t>
            </a:r>
            <a:r>
              <a:rPr lang="hu-HU" dirty="0">
                <a:latin typeface="Adobe Caslon Pro" panose="0205050205050A020403" pitchFamily="18" charset="0"/>
              </a:rPr>
              <a:t>-ok számára</a:t>
            </a:r>
            <a:endParaRPr lang="en-GB" dirty="0">
              <a:latin typeface="Adobe Caslon Pro" panose="0205050205050A020403" pitchFamily="18" charset="0"/>
            </a:endParaRPr>
          </a:p>
        </p:txBody>
      </p:sp>
      <p:pic>
        <p:nvPicPr>
          <p:cNvPr id="4" name="Picture 3"/>
          <p:cNvPicPr>
            <a:picLocks noChangeAspect="1"/>
          </p:cNvPicPr>
          <p:nvPr/>
        </p:nvPicPr>
        <p:blipFill>
          <a:blip r:embed="rId3"/>
          <a:stretch>
            <a:fillRect/>
          </a:stretch>
        </p:blipFill>
        <p:spPr>
          <a:xfrm>
            <a:off x="10306839" y="592434"/>
            <a:ext cx="1615580" cy="743776"/>
          </a:xfrm>
          <a:prstGeom prst="rect">
            <a:avLst/>
          </a:prstGeom>
        </p:spPr>
      </p:pic>
      <p:sp>
        <p:nvSpPr>
          <p:cNvPr id="3" name="TextBox 2"/>
          <p:cNvSpPr txBox="1"/>
          <p:nvPr/>
        </p:nvSpPr>
        <p:spPr>
          <a:xfrm>
            <a:off x="1709530" y="1478570"/>
            <a:ext cx="8083827" cy="5816977"/>
          </a:xfrm>
          <a:prstGeom prst="rect">
            <a:avLst/>
          </a:prstGeom>
          <a:noFill/>
        </p:spPr>
        <p:txBody>
          <a:bodyPr wrap="square" rtlCol="0">
            <a:spAutoFit/>
          </a:bodyPr>
          <a:lstStyle/>
          <a:p>
            <a:pPr marL="285750" indent="-285750">
              <a:buFont typeface="Arial" panose="020B0604020202020204" pitchFamily="34" charset="0"/>
              <a:buChar char="•"/>
            </a:pPr>
            <a:r>
              <a:rPr lang="hu-HU" sz="2400" dirty="0">
                <a:latin typeface="Adobe Caslon Pro" panose="0205050205050A020403" pitchFamily="18" charset="0"/>
              </a:rPr>
              <a:t>Biztonságos, skálázható, egyszerű Internet of </a:t>
            </a:r>
            <a:r>
              <a:rPr lang="hu-HU" sz="2400" dirty="0" err="1">
                <a:latin typeface="Adobe Caslon Pro" panose="0205050205050A020403" pitchFamily="18" charset="0"/>
              </a:rPr>
              <a:t>Things</a:t>
            </a:r>
            <a:r>
              <a:rPr lang="hu-HU" sz="2400" dirty="0">
                <a:latin typeface="Adobe Caslon Pro" panose="0205050205050A020403" pitchFamily="18" charset="0"/>
              </a:rPr>
              <a:t> megoldás</a:t>
            </a:r>
          </a:p>
          <a:p>
            <a:pPr marL="285750" indent="-285750">
              <a:buFont typeface="Arial" panose="020B0604020202020204" pitchFamily="34" charset="0"/>
              <a:buChar char="•"/>
            </a:pPr>
            <a:endParaRPr lang="hu-HU" sz="2400" dirty="0">
              <a:latin typeface="Adobe Caslon Pro" panose="0205050205050A020403" pitchFamily="18" charset="0"/>
            </a:endParaRPr>
          </a:p>
          <a:p>
            <a:pPr marL="285750" indent="-285750">
              <a:buFont typeface="Arial" panose="020B0604020202020204" pitchFamily="34" charset="0"/>
              <a:buChar char="•"/>
            </a:pPr>
            <a:r>
              <a:rPr lang="hu-HU" sz="2400" dirty="0">
                <a:latin typeface="Adobe Caslon Pro" panose="0205050205050A020403" pitchFamily="18" charset="0"/>
              </a:rPr>
              <a:t>Együttműködik több száz </a:t>
            </a:r>
            <a:r>
              <a:rPr lang="hu-HU" sz="2400" dirty="0" err="1">
                <a:latin typeface="Adobe Caslon Pro" panose="0205050205050A020403" pitchFamily="18" charset="0"/>
              </a:rPr>
              <a:t>IoT</a:t>
            </a:r>
            <a:r>
              <a:rPr lang="hu-HU" sz="2400" dirty="0">
                <a:latin typeface="Adobe Caslon Pro" panose="0205050205050A020403" pitchFamily="18" charset="0"/>
              </a:rPr>
              <a:t> </a:t>
            </a:r>
            <a:r>
              <a:rPr lang="hu-HU" sz="2400" dirty="0" err="1">
                <a:latin typeface="Adobe Caslon Pro" panose="0205050205050A020403" pitchFamily="18" charset="0"/>
              </a:rPr>
              <a:t>cloud</a:t>
            </a:r>
            <a:r>
              <a:rPr lang="hu-HU" sz="2400" dirty="0">
                <a:latin typeface="Adobe Caslon Pro" panose="0205050205050A020403" pitchFamily="18" charset="0"/>
              </a:rPr>
              <a:t> platformmal és megoldással</a:t>
            </a:r>
          </a:p>
          <a:p>
            <a:pPr marL="285750" indent="-285750">
              <a:buFont typeface="Arial" panose="020B0604020202020204" pitchFamily="34" charset="0"/>
              <a:buChar char="•"/>
            </a:pPr>
            <a:endParaRPr lang="hu-HU" sz="2400" dirty="0">
              <a:latin typeface="Adobe Caslon Pro" panose="0205050205050A020403" pitchFamily="18" charset="0"/>
            </a:endParaRPr>
          </a:p>
          <a:p>
            <a:pPr marL="285750" indent="-285750">
              <a:buFont typeface="Arial" panose="020B0604020202020204" pitchFamily="34" charset="0"/>
              <a:buChar char="•"/>
            </a:pPr>
            <a:r>
              <a:rPr lang="hu-HU" sz="2400" dirty="0">
                <a:latin typeface="Adobe Caslon Pro" panose="0205050205050A020403" pitchFamily="18" charset="0"/>
              </a:rPr>
              <a:t>Szolgáltatók nélküli üzemeltetés, nincs ‚</a:t>
            </a:r>
            <a:r>
              <a:rPr lang="hu-HU" sz="2400" dirty="0" err="1">
                <a:latin typeface="Adobe Caslon Pro" panose="0205050205050A020403" pitchFamily="18" charset="0"/>
              </a:rPr>
              <a:t>vendor</a:t>
            </a:r>
            <a:r>
              <a:rPr lang="hu-HU" sz="2400" dirty="0">
                <a:latin typeface="Adobe Caslon Pro" panose="0205050205050A020403" pitchFamily="18" charset="0"/>
              </a:rPr>
              <a:t> </a:t>
            </a:r>
            <a:r>
              <a:rPr lang="hu-HU" sz="2400" dirty="0" err="1">
                <a:latin typeface="Adobe Caslon Pro" panose="0205050205050A020403" pitchFamily="18" charset="0"/>
              </a:rPr>
              <a:t>lock</a:t>
            </a:r>
            <a:r>
              <a:rPr lang="hu-HU" sz="2400" dirty="0">
                <a:latin typeface="Adobe Caslon Pro" panose="0205050205050A020403" pitchFamily="18" charset="0"/>
              </a:rPr>
              <a:t>-in’</a:t>
            </a:r>
          </a:p>
          <a:p>
            <a:pPr marL="285750" indent="-285750">
              <a:buFont typeface="Arial" panose="020B0604020202020204" pitchFamily="34" charset="0"/>
              <a:buChar char="•"/>
            </a:pPr>
            <a:endParaRPr lang="hu-HU" sz="2400" dirty="0">
              <a:latin typeface="Adobe Caslon Pro" panose="0205050205050A020403" pitchFamily="18" charset="0"/>
            </a:endParaRPr>
          </a:p>
          <a:p>
            <a:pPr marL="285750" indent="-285750">
              <a:buFont typeface="Arial" panose="020B0604020202020204" pitchFamily="34" charset="0"/>
              <a:buChar char="•"/>
            </a:pPr>
            <a:r>
              <a:rPr lang="hu-HU" sz="2400" dirty="0">
                <a:latin typeface="Adobe Caslon Pro" panose="0205050205050A020403" pitchFamily="18" charset="0"/>
              </a:rPr>
              <a:t>Nincsenek szolgáltatási díjak, havidíjak</a:t>
            </a:r>
          </a:p>
          <a:p>
            <a:pPr marL="285750" indent="-285750">
              <a:buFont typeface="Arial" panose="020B0604020202020204" pitchFamily="34" charset="0"/>
              <a:buChar char="•"/>
            </a:pPr>
            <a:endParaRPr lang="hu-HU" sz="2400" dirty="0">
              <a:latin typeface="Adobe Caslon Pro" panose="0205050205050A020403" pitchFamily="18" charset="0"/>
            </a:endParaRPr>
          </a:p>
          <a:p>
            <a:pPr marL="285750" indent="-285750">
              <a:buFont typeface="Arial" panose="020B0604020202020204" pitchFamily="34" charset="0"/>
              <a:buChar char="•"/>
            </a:pPr>
            <a:r>
              <a:rPr lang="hu-HU" sz="2400" dirty="0">
                <a:latin typeface="Adobe Caslon Pro" panose="0205050205050A020403" pitchFamily="18" charset="0"/>
              </a:rPr>
              <a:t>A biztonságot a </a:t>
            </a:r>
            <a:r>
              <a:rPr lang="hu-HU" sz="2400" dirty="0" err="1">
                <a:latin typeface="Adobe Caslon Pro" panose="0205050205050A020403" pitchFamily="18" charset="0"/>
              </a:rPr>
              <a:t>cloud</a:t>
            </a:r>
            <a:r>
              <a:rPr lang="hu-HU" sz="2400" dirty="0">
                <a:latin typeface="Adobe Caslon Pro" panose="0205050205050A020403" pitchFamily="18" charset="0"/>
              </a:rPr>
              <a:t> nélkül garantálja</a:t>
            </a:r>
          </a:p>
          <a:p>
            <a:pPr marL="285750" indent="-285750">
              <a:buFont typeface="Arial" panose="020B0604020202020204" pitchFamily="34" charset="0"/>
              <a:buChar char="•"/>
            </a:pPr>
            <a:r>
              <a:rPr lang="hu-HU" sz="2400" dirty="0">
                <a:latin typeface="Adobe Caslon Pro" panose="0205050205050A020403" pitchFamily="18" charset="0"/>
              </a:rPr>
              <a:t> </a:t>
            </a:r>
          </a:p>
          <a:p>
            <a:pPr marL="285750" indent="-285750">
              <a:buFont typeface="Arial" panose="020B0604020202020204" pitchFamily="34" charset="0"/>
              <a:buChar char="•"/>
            </a:pPr>
            <a:r>
              <a:rPr lang="hu-HU" sz="2400" dirty="0">
                <a:latin typeface="Adobe Caslon Pro" panose="0205050205050A020403" pitchFamily="18" charset="0"/>
              </a:rPr>
              <a:t>Kiküszöböli az emberi tényezőt a biztonság terén</a:t>
            </a:r>
          </a:p>
          <a:p>
            <a:pPr marL="285750" indent="-285750">
              <a:buFont typeface="Arial" panose="020B0604020202020204" pitchFamily="34" charset="0"/>
              <a:buChar char="•"/>
            </a:pPr>
            <a:endParaRPr lang="hu-HU" sz="2400" dirty="0">
              <a:latin typeface="Adobe Caslon Pro" panose="0205050205050A020403" pitchFamily="18" charset="0"/>
            </a:endParaRPr>
          </a:p>
          <a:p>
            <a:endParaRPr lang="hu-HU" dirty="0">
              <a:latin typeface="Adobe Caslon Pro" panose="0205050205050A020403" pitchFamily="18" charset="0"/>
            </a:endParaRPr>
          </a:p>
          <a:p>
            <a:endParaRPr lang="en-GB" dirty="0">
              <a:latin typeface="Adobe Caslon Pro" panose="0205050205050A020403" pitchFamily="18" charset="0"/>
            </a:endParaRPr>
          </a:p>
        </p:txBody>
      </p:sp>
      <p:pic>
        <p:nvPicPr>
          <p:cNvPr id="5" name="Picture 4"/>
          <p:cNvPicPr>
            <a:picLocks noChangeAspect="1"/>
          </p:cNvPicPr>
          <p:nvPr/>
        </p:nvPicPr>
        <p:blipFill>
          <a:blip r:embed="rId4"/>
          <a:stretch>
            <a:fillRect/>
          </a:stretch>
        </p:blipFill>
        <p:spPr>
          <a:xfrm rot="938073">
            <a:off x="9203406" y="2184109"/>
            <a:ext cx="2206869" cy="2751042"/>
          </a:xfrm>
          <a:prstGeom prst="rect">
            <a:avLst/>
          </a:prstGeom>
        </p:spPr>
      </p:pic>
      <p:pic>
        <p:nvPicPr>
          <p:cNvPr id="6" name="Picture 5"/>
          <p:cNvPicPr>
            <a:picLocks noChangeAspect="1"/>
          </p:cNvPicPr>
          <p:nvPr/>
        </p:nvPicPr>
        <p:blipFill>
          <a:blip r:embed="rId5"/>
          <a:stretch>
            <a:fillRect/>
          </a:stretch>
        </p:blipFill>
        <p:spPr>
          <a:xfrm rot="970286">
            <a:off x="9901046" y="3981264"/>
            <a:ext cx="811587" cy="811587"/>
          </a:xfrm>
          <a:prstGeom prst="rect">
            <a:avLst/>
          </a:prstGeom>
        </p:spPr>
      </p:pic>
    </p:spTree>
    <p:extLst>
      <p:ext uri="{BB962C8B-B14F-4D97-AF65-F5344CB8AC3E}">
        <p14:creationId xmlns:p14="http://schemas.microsoft.com/office/powerpoint/2010/main" val="284227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619" y="579505"/>
            <a:ext cx="9613861" cy="1080938"/>
          </a:xfrm>
        </p:spPr>
        <p:txBody>
          <a:bodyPr>
            <a:normAutofit/>
          </a:bodyPr>
          <a:lstStyle/>
          <a:p>
            <a:r>
              <a:rPr lang="hu-HU" dirty="0">
                <a:latin typeface="Adobe Caslon Pro" panose="0205050205050A020403" pitchFamily="18" charset="0"/>
              </a:rPr>
              <a:t>Mit tud egy Teljes </a:t>
            </a:r>
            <a:r>
              <a:rPr lang="hu-HU" dirty="0" err="1">
                <a:latin typeface="Adobe Caslon Pro" panose="0205050205050A020403" pitchFamily="18" charset="0"/>
              </a:rPr>
              <a:t>I</a:t>
            </a:r>
            <a:r>
              <a:rPr lang="hu-HU" sz="2400" dirty="0" err="1">
                <a:latin typeface="Adobe Caslon Pro" panose="0205050205050A020403" pitchFamily="18" charset="0"/>
              </a:rPr>
              <a:t>o</a:t>
            </a:r>
            <a:r>
              <a:rPr lang="hu-HU" dirty="0" err="1">
                <a:latin typeface="Adobe Caslon Pro" panose="0205050205050A020403" pitchFamily="18" charset="0"/>
              </a:rPr>
              <a:t>T</a:t>
            </a:r>
            <a:r>
              <a:rPr lang="hu-HU" dirty="0">
                <a:latin typeface="Adobe Caslon Pro" panose="0205050205050A020403" pitchFamily="18" charset="0"/>
              </a:rPr>
              <a:t> rendszer?</a:t>
            </a:r>
            <a:endParaRPr lang="en-GB" dirty="0">
              <a:latin typeface="Adobe Caslon Pro" panose="0205050205050A020403" pitchFamily="18" charset="0"/>
            </a:endParaRPr>
          </a:p>
        </p:txBody>
      </p:sp>
      <p:pic>
        <p:nvPicPr>
          <p:cNvPr id="10" name="Picture 9"/>
          <p:cNvPicPr>
            <a:picLocks noChangeAspect="1"/>
          </p:cNvPicPr>
          <p:nvPr/>
        </p:nvPicPr>
        <p:blipFill>
          <a:blip r:embed="rId3"/>
          <a:stretch>
            <a:fillRect/>
          </a:stretch>
        </p:blipFill>
        <p:spPr>
          <a:xfrm>
            <a:off x="10387626" y="595506"/>
            <a:ext cx="1615580" cy="743776"/>
          </a:xfrm>
          <a:prstGeom prst="rect">
            <a:avLst/>
          </a:prstGeom>
        </p:spPr>
      </p:pic>
      <p:sp>
        <p:nvSpPr>
          <p:cNvPr id="11" name="TextBox 10"/>
          <p:cNvSpPr txBox="1"/>
          <p:nvPr/>
        </p:nvSpPr>
        <p:spPr>
          <a:xfrm>
            <a:off x="2074750" y="2441762"/>
            <a:ext cx="8921488" cy="2308324"/>
          </a:xfrm>
          <a:prstGeom prst="rect">
            <a:avLst/>
          </a:prstGeom>
          <a:noFill/>
        </p:spPr>
        <p:txBody>
          <a:bodyPr wrap="square" rtlCol="0">
            <a:spAutoFit/>
          </a:bodyPr>
          <a:lstStyle/>
          <a:p>
            <a:pPr marL="457200" indent="-457200">
              <a:buFont typeface="Arial" panose="020B0604020202020204" pitchFamily="34" charset="0"/>
              <a:buChar char="•"/>
            </a:pPr>
            <a:r>
              <a:rPr lang="hu-HU" sz="3600" dirty="0"/>
              <a:t>Vezérlés</a:t>
            </a:r>
          </a:p>
          <a:p>
            <a:pPr marL="457200" indent="-457200">
              <a:buFont typeface="Arial" panose="020B0604020202020204" pitchFamily="34" charset="0"/>
              <a:buChar char="•"/>
            </a:pPr>
            <a:r>
              <a:rPr lang="hu-HU" sz="3600" dirty="0"/>
              <a:t>Felügyelet</a:t>
            </a:r>
          </a:p>
          <a:p>
            <a:pPr marL="457200" indent="-457200">
              <a:buFont typeface="Arial" panose="020B0604020202020204" pitchFamily="34" charset="0"/>
              <a:buChar char="•"/>
            </a:pPr>
            <a:r>
              <a:rPr lang="hu-HU" sz="3600" dirty="0"/>
              <a:t>Frissítés</a:t>
            </a:r>
          </a:p>
          <a:p>
            <a:pPr marL="457200" indent="-457200">
              <a:buFont typeface="Arial" panose="020B0604020202020204" pitchFamily="34" charset="0"/>
              <a:buChar char="•"/>
            </a:pPr>
            <a:r>
              <a:rPr lang="hu-HU" sz="3600" dirty="0"/>
              <a:t>Konfiguráció</a:t>
            </a:r>
          </a:p>
        </p:txBody>
      </p:sp>
      <p:pic>
        <p:nvPicPr>
          <p:cNvPr id="3" name="Picture 2"/>
          <p:cNvPicPr>
            <a:picLocks noChangeAspect="1"/>
          </p:cNvPicPr>
          <p:nvPr/>
        </p:nvPicPr>
        <p:blipFill>
          <a:blip r:embed="rId4"/>
          <a:stretch>
            <a:fillRect/>
          </a:stretch>
        </p:blipFill>
        <p:spPr>
          <a:xfrm rot="1531705">
            <a:off x="6063862" y="1689554"/>
            <a:ext cx="1550144" cy="1932381"/>
          </a:xfrm>
          <a:prstGeom prst="rect">
            <a:avLst/>
          </a:prstGeom>
        </p:spPr>
      </p:pic>
      <p:pic>
        <p:nvPicPr>
          <p:cNvPr id="8" name="Picture 7"/>
          <p:cNvPicPr>
            <a:picLocks noChangeAspect="1"/>
          </p:cNvPicPr>
          <p:nvPr/>
        </p:nvPicPr>
        <p:blipFill>
          <a:blip r:embed="rId4"/>
          <a:stretch>
            <a:fillRect/>
          </a:stretch>
        </p:blipFill>
        <p:spPr>
          <a:xfrm rot="1531705">
            <a:off x="6269270" y="2199758"/>
            <a:ext cx="1550144" cy="1932381"/>
          </a:xfrm>
          <a:prstGeom prst="rect">
            <a:avLst/>
          </a:prstGeom>
        </p:spPr>
      </p:pic>
      <p:pic>
        <p:nvPicPr>
          <p:cNvPr id="9" name="Picture 8"/>
          <p:cNvPicPr>
            <a:picLocks noChangeAspect="1"/>
          </p:cNvPicPr>
          <p:nvPr/>
        </p:nvPicPr>
        <p:blipFill>
          <a:blip r:embed="rId4"/>
          <a:stretch>
            <a:fillRect/>
          </a:stretch>
        </p:blipFill>
        <p:spPr>
          <a:xfrm rot="1531705">
            <a:off x="6514434" y="2696710"/>
            <a:ext cx="1550144" cy="1932381"/>
          </a:xfrm>
          <a:prstGeom prst="rect">
            <a:avLst/>
          </a:prstGeom>
        </p:spPr>
      </p:pic>
      <p:pic>
        <p:nvPicPr>
          <p:cNvPr id="6" name="Picture 5"/>
          <p:cNvPicPr>
            <a:picLocks noChangeAspect="1"/>
          </p:cNvPicPr>
          <p:nvPr/>
        </p:nvPicPr>
        <p:blipFill>
          <a:blip r:embed="rId4"/>
          <a:stretch>
            <a:fillRect/>
          </a:stretch>
        </p:blipFill>
        <p:spPr>
          <a:xfrm rot="1531705">
            <a:off x="6853279" y="3031100"/>
            <a:ext cx="2206869" cy="2751042"/>
          </a:xfrm>
          <a:prstGeom prst="rect">
            <a:avLst/>
          </a:prstGeom>
        </p:spPr>
      </p:pic>
      <p:pic>
        <p:nvPicPr>
          <p:cNvPr id="7" name="Picture 6"/>
          <p:cNvPicPr>
            <a:picLocks noChangeAspect="1"/>
          </p:cNvPicPr>
          <p:nvPr/>
        </p:nvPicPr>
        <p:blipFill>
          <a:blip r:embed="rId4"/>
          <a:stretch>
            <a:fillRect/>
          </a:stretch>
        </p:blipFill>
        <p:spPr>
          <a:xfrm rot="1531705">
            <a:off x="7295802" y="3675589"/>
            <a:ext cx="2206869" cy="2751042"/>
          </a:xfrm>
          <a:prstGeom prst="rect">
            <a:avLst/>
          </a:prstGeom>
        </p:spPr>
      </p:pic>
    </p:spTree>
    <p:extLst>
      <p:ext uri="{BB962C8B-B14F-4D97-AF65-F5344CB8AC3E}">
        <p14:creationId xmlns:p14="http://schemas.microsoft.com/office/powerpoint/2010/main" val="204542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253967" y="2209024"/>
            <a:ext cx="4960635" cy="2480318"/>
          </a:xfrm>
          <a:prstGeom prst="rect">
            <a:avLst/>
          </a:prstGeom>
        </p:spPr>
      </p:pic>
      <p:sp>
        <p:nvSpPr>
          <p:cNvPr id="2" name="Title 1"/>
          <p:cNvSpPr>
            <a:spLocks noGrp="1"/>
          </p:cNvSpPr>
          <p:nvPr>
            <p:ph type="title"/>
          </p:nvPr>
        </p:nvSpPr>
        <p:spPr>
          <a:xfrm>
            <a:off x="2259498" y="133285"/>
            <a:ext cx="9905998" cy="1478570"/>
          </a:xfrm>
        </p:spPr>
        <p:txBody>
          <a:bodyPr>
            <a:normAutofit/>
          </a:bodyPr>
          <a:lstStyle/>
          <a:p>
            <a:r>
              <a:rPr lang="hu-HU" sz="3200" dirty="0">
                <a:latin typeface="Adobe Caslon Pro" panose="0205050205050A020403" pitchFamily="18" charset="0"/>
              </a:rPr>
              <a:t>Nagy biztonságú architektúra</a:t>
            </a:r>
            <a:endParaRPr lang="en-GB" sz="3200" dirty="0">
              <a:latin typeface="Adobe Caslon Pro" panose="0205050205050A020403" pitchFamily="18" charset="0"/>
            </a:endParaRPr>
          </a:p>
        </p:txBody>
      </p:sp>
      <p:sp>
        <p:nvSpPr>
          <p:cNvPr id="3" name="Rectangle 2"/>
          <p:cNvSpPr/>
          <p:nvPr/>
        </p:nvSpPr>
        <p:spPr>
          <a:xfrm>
            <a:off x="779167" y="1547411"/>
            <a:ext cx="10578539" cy="5693866"/>
          </a:xfrm>
          <a:prstGeom prst="rect">
            <a:avLst/>
          </a:prstGeom>
          <a:noFill/>
        </p:spPr>
        <p:txBody>
          <a:bodyPr wrap="square" lIns="91440" tIns="45720" rIns="91440" bIns="45720">
            <a:spAutoFit/>
          </a:bodyPr>
          <a:lstStyle/>
          <a:p>
            <a:pPr marL="685800" indent="-685800">
              <a:buFont typeface="Arial" panose="020B0604020202020204" pitchFamily="34" charset="0"/>
              <a:buChar char="•"/>
            </a:pPr>
            <a:r>
              <a:rPr lang="hu-HU" sz="2800" dirty="0">
                <a:latin typeface="Adobe Caslon Pro" panose="0205050205050A020403" pitchFamily="18" charset="0"/>
              </a:rPr>
              <a:t>H</a:t>
            </a:r>
            <a:r>
              <a:rPr lang="en-GB" sz="2800" dirty="0" err="1">
                <a:latin typeface="Adobe Caslon Pro" panose="0205050205050A020403" pitchFamily="18" charset="0"/>
              </a:rPr>
              <a:t>ardware</a:t>
            </a:r>
            <a:r>
              <a:rPr lang="hu-HU" sz="2800" dirty="0">
                <a:latin typeface="Adobe Caslon Pro" panose="0205050205050A020403" pitchFamily="18" charset="0"/>
              </a:rPr>
              <a:t> alapú kriptográfia</a:t>
            </a:r>
          </a:p>
          <a:p>
            <a:pPr marL="685800" indent="-685800">
              <a:buFont typeface="Arial" panose="020B0604020202020204" pitchFamily="34" charset="0"/>
              <a:buChar char="•"/>
            </a:pPr>
            <a:endParaRPr lang="hu-HU" sz="2800" dirty="0">
              <a:latin typeface="Adobe Caslon Pro" panose="0205050205050A020403" pitchFamily="18" charset="0"/>
            </a:endParaRPr>
          </a:p>
          <a:p>
            <a:pPr marL="685800" indent="-685800">
              <a:buFont typeface="Arial" panose="020B0604020202020204" pitchFamily="34" charset="0"/>
              <a:buChar char="•"/>
            </a:pPr>
            <a:r>
              <a:rPr lang="hu-HU" sz="2800" dirty="0">
                <a:latin typeface="Adobe Caslon Pro" panose="0205050205050A020403" pitchFamily="18" charset="0"/>
              </a:rPr>
              <a:t>Kölcsönös, kötelező </a:t>
            </a:r>
            <a:r>
              <a:rPr lang="hu-HU" sz="2800" dirty="0" err="1">
                <a:latin typeface="Adobe Caslon Pro" panose="0205050205050A020403" pitchFamily="18" charset="0"/>
              </a:rPr>
              <a:t>autentikáció</a:t>
            </a:r>
            <a:endParaRPr lang="hu-HU" sz="2800" dirty="0">
              <a:latin typeface="Adobe Caslon Pro" panose="0205050205050A020403" pitchFamily="18" charset="0"/>
            </a:endParaRPr>
          </a:p>
          <a:p>
            <a:pPr marL="685800" indent="-685800">
              <a:buFont typeface="Arial" panose="020B0604020202020204" pitchFamily="34" charset="0"/>
              <a:buChar char="•"/>
            </a:pPr>
            <a:endParaRPr lang="hu-HU" sz="2800" dirty="0">
              <a:latin typeface="Adobe Caslon Pro" panose="0205050205050A020403" pitchFamily="18" charset="0"/>
            </a:endParaRPr>
          </a:p>
          <a:p>
            <a:pPr marL="685800" indent="-685800">
              <a:buFont typeface="Arial" panose="020B0604020202020204" pitchFamily="34" charset="0"/>
              <a:buChar char="•"/>
            </a:pPr>
            <a:r>
              <a:rPr lang="hu-HU" sz="2800" dirty="0">
                <a:latin typeface="Adobe Caslon Pro" panose="0205050205050A020403" pitchFamily="18" charset="0"/>
              </a:rPr>
              <a:t>Biztonságos </a:t>
            </a:r>
            <a:r>
              <a:rPr lang="hu-HU" sz="2800" dirty="0" err="1">
                <a:latin typeface="Adobe Caslon Pro" panose="0205050205050A020403" pitchFamily="18" charset="0"/>
              </a:rPr>
              <a:t>firmware</a:t>
            </a:r>
            <a:endParaRPr lang="hu-HU" sz="2800" dirty="0">
              <a:latin typeface="Adobe Caslon Pro" panose="0205050205050A020403" pitchFamily="18" charset="0"/>
            </a:endParaRPr>
          </a:p>
          <a:p>
            <a:pPr marL="685800" indent="-685800">
              <a:buFont typeface="Arial" panose="020B0604020202020204" pitchFamily="34" charset="0"/>
              <a:buChar char="•"/>
            </a:pPr>
            <a:endParaRPr lang="hu-HU" sz="2800" dirty="0">
              <a:latin typeface="Adobe Caslon Pro" panose="0205050205050A020403" pitchFamily="18" charset="0"/>
            </a:endParaRPr>
          </a:p>
          <a:p>
            <a:pPr marL="685800" indent="-685800">
              <a:buFont typeface="Arial" panose="020B0604020202020204" pitchFamily="34" charset="0"/>
              <a:buChar char="•"/>
            </a:pPr>
            <a:r>
              <a:rPr lang="hu-HU" sz="2800" dirty="0">
                <a:latin typeface="Adobe Caslon Pro" panose="0205050205050A020403" pitchFamily="18" charset="0"/>
              </a:rPr>
              <a:t>Biztonságos frissítések</a:t>
            </a:r>
          </a:p>
          <a:p>
            <a:pPr marL="685800" indent="-685800">
              <a:buFont typeface="Arial" panose="020B0604020202020204" pitchFamily="34" charset="0"/>
              <a:buChar char="•"/>
            </a:pPr>
            <a:endParaRPr lang="hu-HU" sz="2800" dirty="0">
              <a:latin typeface="Adobe Caslon Pro" panose="0205050205050A020403" pitchFamily="18" charset="0"/>
            </a:endParaRPr>
          </a:p>
          <a:p>
            <a:pPr marL="685800" indent="-685800">
              <a:buFont typeface="Arial" panose="020B0604020202020204" pitchFamily="34" charset="0"/>
              <a:buChar char="•"/>
            </a:pPr>
            <a:r>
              <a:rPr lang="hu-HU" sz="2800" dirty="0">
                <a:latin typeface="Adobe Caslon Pro" panose="0205050205050A020403" pitchFamily="18" charset="0"/>
              </a:rPr>
              <a:t>Csak a saját </a:t>
            </a:r>
            <a:r>
              <a:rPr lang="hu-HU" sz="2800" dirty="0" err="1">
                <a:latin typeface="Adobe Caslon Pro" panose="0205050205050A020403" pitchFamily="18" charset="0"/>
              </a:rPr>
              <a:t>node</a:t>
            </a:r>
            <a:r>
              <a:rPr lang="hu-HU" sz="2800" dirty="0">
                <a:latin typeface="Adobe Caslon Pro" panose="0205050205050A020403" pitchFamily="18" charset="0"/>
              </a:rPr>
              <a:t>-ok működhetnek, nem klónozható</a:t>
            </a:r>
          </a:p>
          <a:p>
            <a:pPr marL="685800" indent="-685800">
              <a:buFont typeface="Arial" panose="020B0604020202020204" pitchFamily="34" charset="0"/>
              <a:buChar char="•"/>
            </a:pPr>
            <a:endParaRPr lang="hu-HU" sz="2800" dirty="0">
              <a:latin typeface="Adobe Caslon Pro" panose="0205050205050A020403" pitchFamily="18" charset="0"/>
            </a:endParaRPr>
          </a:p>
          <a:p>
            <a:pPr marL="685800" indent="-685800">
              <a:buFont typeface="Arial" panose="020B0604020202020204" pitchFamily="34" charset="0"/>
              <a:buChar char="•"/>
            </a:pPr>
            <a:r>
              <a:rPr lang="en-GB" sz="2800" dirty="0">
                <a:latin typeface="Adobe Caslon Pro" panose="0205050205050A020403" pitchFamily="18" charset="0"/>
              </a:rPr>
              <a:t>FIPS </a:t>
            </a:r>
            <a:r>
              <a:rPr lang="hu-HU" sz="2800" dirty="0">
                <a:latin typeface="Adobe Caslon Pro" panose="0205050205050A020403" pitchFamily="18" charset="0"/>
              </a:rPr>
              <a:t>megfelelő</a:t>
            </a:r>
            <a:r>
              <a:rPr lang="en-GB" sz="2800" dirty="0">
                <a:latin typeface="Adobe Caslon Pro" panose="0205050205050A020403" pitchFamily="18" charset="0"/>
              </a:rPr>
              <a:t> AES, ECDSA, ECDH, SHA256</a:t>
            </a:r>
            <a:endParaRPr lang="hu-HU" sz="2800" dirty="0">
              <a:latin typeface="Adobe Caslon Pro" panose="0205050205050A020403" pitchFamily="18" charset="0"/>
            </a:endParaRPr>
          </a:p>
          <a:p>
            <a:br>
              <a:rPr lang="en-GB" sz="2800" dirty="0">
                <a:latin typeface="Adobe Caslon Pro" panose="0205050205050A020403" pitchFamily="18" charset="0"/>
              </a:rPr>
            </a:br>
            <a:endParaRPr lang="en-US" sz="2800" b="0" cap="none" spc="0" dirty="0">
              <a:ln w="0"/>
              <a:effectLst>
                <a:outerShdw blurRad="38100" dist="25400" dir="5400000" algn="ctr" rotWithShape="0">
                  <a:srgbClr val="6E747A">
                    <a:alpha val="43000"/>
                  </a:srgbClr>
                </a:outerShdw>
              </a:effectLst>
              <a:latin typeface="Adobe Caslon Pro" panose="0205050205050A020403" pitchFamily="18" charset="0"/>
            </a:endParaRPr>
          </a:p>
        </p:txBody>
      </p:sp>
      <p:pic>
        <p:nvPicPr>
          <p:cNvPr id="4" name="Picture 3"/>
          <p:cNvPicPr>
            <a:picLocks noChangeAspect="1"/>
          </p:cNvPicPr>
          <p:nvPr/>
        </p:nvPicPr>
        <p:blipFill>
          <a:blip r:embed="rId4"/>
          <a:stretch>
            <a:fillRect/>
          </a:stretch>
        </p:blipFill>
        <p:spPr>
          <a:xfrm>
            <a:off x="10406812" y="578354"/>
            <a:ext cx="1615580" cy="743776"/>
          </a:xfrm>
          <a:prstGeom prst="rect">
            <a:avLst/>
          </a:prstGeom>
        </p:spPr>
      </p:pic>
    </p:spTree>
    <p:extLst>
      <p:ext uri="{BB962C8B-B14F-4D97-AF65-F5344CB8AC3E}">
        <p14:creationId xmlns:p14="http://schemas.microsoft.com/office/powerpoint/2010/main" val="3674870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8491" y="211365"/>
            <a:ext cx="9905998" cy="1478570"/>
          </a:xfrm>
        </p:spPr>
        <p:txBody>
          <a:bodyPr>
            <a:normAutofit/>
          </a:bodyPr>
          <a:lstStyle/>
          <a:p>
            <a:r>
              <a:rPr lang="hu-HU" sz="3200" dirty="0">
                <a:latin typeface="Adobe Caslon Pro" panose="0205050205050A020403" pitchFamily="18" charset="0"/>
              </a:rPr>
              <a:t>End-</a:t>
            </a:r>
            <a:r>
              <a:rPr lang="hu-HU" sz="3200" dirty="0" err="1">
                <a:latin typeface="Adobe Caslon Pro" panose="0205050205050A020403" pitchFamily="18" charset="0"/>
              </a:rPr>
              <a:t>to</a:t>
            </a:r>
            <a:r>
              <a:rPr lang="hu-HU" sz="3200" dirty="0">
                <a:latin typeface="Adobe Caslon Pro" panose="0205050205050A020403" pitchFamily="18" charset="0"/>
              </a:rPr>
              <a:t>-end automatikus megoldás</a:t>
            </a:r>
            <a:endParaRPr lang="en-GB" sz="3200" dirty="0">
              <a:latin typeface="Adobe Caslon Pro" panose="0205050205050A020403" pitchFamily="18" charset="0"/>
            </a:endParaRPr>
          </a:p>
        </p:txBody>
      </p:sp>
      <p:sp>
        <p:nvSpPr>
          <p:cNvPr id="3" name="Rectangle 2"/>
          <p:cNvSpPr/>
          <p:nvPr/>
        </p:nvSpPr>
        <p:spPr>
          <a:xfrm>
            <a:off x="794934" y="1689935"/>
            <a:ext cx="10578539" cy="3970318"/>
          </a:xfrm>
          <a:prstGeom prst="rect">
            <a:avLst/>
          </a:prstGeom>
          <a:noFill/>
        </p:spPr>
        <p:txBody>
          <a:bodyPr wrap="square" lIns="91440" tIns="45720" rIns="91440" bIns="45720">
            <a:spAutoFit/>
          </a:bodyPr>
          <a:lstStyle/>
          <a:p>
            <a:r>
              <a:rPr lang="hu-HU" sz="2800" dirty="0">
                <a:latin typeface="Adobe Caslon Pro" panose="0205050205050A020403" pitchFamily="18" charset="0"/>
              </a:rPr>
              <a:t>Hardware alapú biztonságos-:</a:t>
            </a:r>
          </a:p>
          <a:p>
            <a:r>
              <a:rPr lang="hu-HU" sz="2800" dirty="0">
                <a:latin typeface="Adobe Caslon Pro" panose="0205050205050A020403" pitchFamily="18" charset="0"/>
              </a:rPr>
              <a:t> </a:t>
            </a:r>
          </a:p>
          <a:p>
            <a:pPr marL="571500" indent="-571500">
              <a:buFont typeface="Arial" panose="020B0604020202020204" pitchFamily="34" charset="0"/>
              <a:buChar char="•"/>
            </a:pPr>
            <a:r>
              <a:rPr lang="hu-HU" sz="2800" dirty="0" err="1">
                <a:latin typeface="Adobe Caslon Pro" panose="0205050205050A020403" pitchFamily="18" charset="0"/>
              </a:rPr>
              <a:t>Node</a:t>
            </a:r>
            <a:r>
              <a:rPr lang="hu-HU" sz="2800" dirty="0">
                <a:latin typeface="Adobe Caslon Pro" panose="0205050205050A020403" pitchFamily="18" charset="0"/>
              </a:rPr>
              <a:t> </a:t>
            </a:r>
            <a:r>
              <a:rPr lang="hu-HU" sz="2800" dirty="0" err="1">
                <a:latin typeface="Adobe Caslon Pro" panose="0205050205050A020403" pitchFamily="18" charset="0"/>
              </a:rPr>
              <a:t>címezhetőség</a:t>
            </a:r>
            <a:r>
              <a:rPr lang="hu-HU" sz="2800" dirty="0">
                <a:latin typeface="Adobe Caslon Pro" panose="0205050205050A020403" pitchFamily="18" charset="0"/>
              </a:rPr>
              <a:t> (IP/DNS)</a:t>
            </a:r>
          </a:p>
          <a:p>
            <a:pPr marL="571500" indent="-571500">
              <a:buFont typeface="Arial" panose="020B0604020202020204" pitchFamily="34" charset="0"/>
              <a:buChar char="•"/>
            </a:pPr>
            <a:endParaRPr lang="hu-HU" sz="2800" dirty="0">
              <a:latin typeface="Adobe Caslon Pro" panose="0205050205050A020403" pitchFamily="18" charset="0"/>
            </a:endParaRPr>
          </a:p>
          <a:p>
            <a:pPr marL="571500" indent="-571500">
              <a:buFont typeface="Arial" panose="020B0604020202020204" pitchFamily="34" charset="0"/>
              <a:buChar char="•"/>
            </a:pPr>
            <a:r>
              <a:rPr lang="hu-HU" sz="2800" dirty="0">
                <a:latin typeface="Adobe Caslon Pro" panose="0205050205050A020403" pitchFamily="18" charset="0"/>
              </a:rPr>
              <a:t>Biztonságos konfiguráció</a:t>
            </a:r>
          </a:p>
          <a:p>
            <a:pPr marL="571500" indent="-571500">
              <a:buFont typeface="Arial" panose="020B0604020202020204" pitchFamily="34" charset="0"/>
              <a:buChar char="•"/>
            </a:pPr>
            <a:endParaRPr lang="hu-HU" sz="2800" dirty="0">
              <a:latin typeface="Adobe Caslon Pro" panose="0205050205050A020403" pitchFamily="18" charset="0"/>
            </a:endParaRPr>
          </a:p>
          <a:p>
            <a:pPr marL="571500" indent="-571500">
              <a:buFont typeface="Arial" panose="020B0604020202020204" pitchFamily="34" charset="0"/>
              <a:buChar char="•"/>
            </a:pPr>
            <a:r>
              <a:rPr lang="hu-HU" sz="2800" dirty="0">
                <a:latin typeface="Adobe Caslon Pro" panose="0205050205050A020403" pitchFamily="18" charset="0"/>
              </a:rPr>
              <a:t>Automatikus végpont </a:t>
            </a:r>
            <a:r>
              <a:rPr lang="hu-HU" sz="2800" dirty="0" err="1">
                <a:latin typeface="Adobe Caslon Pro" panose="0205050205050A020403" pitchFamily="18" charset="0"/>
              </a:rPr>
              <a:t>autentikáció</a:t>
            </a:r>
            <a:endParaRPr lang="hu-HU" sz="2800" dirty="0">
              <a:latin typeface="Adobe Caslon Pro" panose="0205050205050A020403" pitchFamily="18" charset="0"/>
            </a:endParaRPr>
          </a:p>
          <a:p>
            <a:pPr marL="571500" indent="-571500">
              <a:buFont typeface="Arial" panose="020B0604020202020204" pitchFamily="34" charset="0"/>
              <a:buChar char="•"/>
            </a:pPr>
            <a:endParaRPr lang="hu-HU" sz="2800" dirty="0">
              <a:ln w="0"/>
              <a:effectLst>
                <a:outerShdw blurRad="38100" dist="25400" dir="5400000" algn="ctr" rotWithShape="0">
                  <a:srgbClr val="6E747A">
                    <a:alpha val="43000"/>
                  </a:srgbClr>
                </a:outerShdw>
              </a:effectLst>
              <a:latin typeface="Adobe Caslon Pro" panose="0205050205050A020403" pitchFamily="18" charset="0"/>
            </a:endParaRPr>
          </a:p>
          <a:p>
            <a:pPr marL="571500" indent="-571500">
              <a:buFont typeface="Arial" panose="020B0604020202020204" pitchFamily="34" charset="0"/>
              <a:buChar char="•"/>
            </a:pPr>
            <a:r>
              <a:rPr lang="hu-HU" sz="2800" dirty="0">
                <a:ln w="0"/>
                <a:effectLst>
                  <a:outerShdw blurRad="38100" dist="25400" dir="5400000" algn="ctr" rotWithShape="0">
                    <a:srgbClr val="6E747A">
                      <a:alpha val="43000"/>
                    </a:srgbClr>
                  </a:outerShdw>
                </a:effectLst>
                <a:latin typeface="Adobe Caslon Pro" panose="0205050205050A020403" pitchFamily="18" charset="0"/>
              </a:rPr>
              <a:t>Dinamikus kulcs-generálás, titkosítás automatikusan</a:t>
            </a:r>
            <a:r>
              <a:rPr lang="hu-HU" sz="2800" b="0" cap="none" spc="0" dirty="0">
                <a:ln w="0"/>
                <a:effectLst>
                  <a:outerShdw blurRad="38100" dist="25400" dir="5400000" algn="ctr" rotWithShape="0">
                    <a:srgbClr val="6E747A">
                      <a:alpha val="43000"/>
                    </a:srgbClr>
                  </a:outerShdw>
                </a:effectLst>
                <a:latin typeface="Adobe Caslon Pro" panose="0205050205050A020403" pitchFamily="18" charset="0"/>
              </a:rPr>
              <a:t> </a:t>
            </a:r>
            <a:endParaRPr lang="en-US" sz="2800" b="0" cap="none" spc="0" dirty="0">
              <a:ln w="0"/>
              <a:effectLst>
                <a:outerShdw blurRad="38100" dist="25400" dir="5400000" algn="ctr" rotWithShape="0">
                  <a:srgbClr val="6E747A">
                    <a:alpha val="43000"/>
                  </a:srgbClr>
                </a:outerShdw>
              </a:effectLst>
              <a:latin typeface="Adobe Caslon Pro" panose="0205050205050A020403" pitchFamily="18" charset="0"/>
            </a:endParaRPr>
          </a:p>
        </p:txBody>
      </p:sp>
      <p:pic>
        <p:nvPicPr>
          <p:cNvPr id="4" name="Picture 3"/>
          <p:cNvPicPr>
            <a:picLocks noChangeAspect="1"/>
          </p:cNvPicPr>
          <p:nvPr/>
        </p:nvPicPr>
        <p:blipFill>
          <a:blip r:embed="rId3"/>
          <a:stretch>
            <a:fillRect/>
          </a:stretch>
        </p:blipFill>
        <p:spPr>
          <a:xfrm>
            <a:off x="10364386" y="578762"/>
            <a:ext cx="1615580" cy="743776"/>
          </a:xfrm>
          <a:prstGeom prst="rect">
            <a:avLst/>
          </a:prstGeom>
        </p:spPr>
      </p:pic>
      <p:pic>
        <p:nvPicPr>
          <p:cNvPr id="5" name="Picture 4"/>
          <p:cNvPicPr>
            <a:picLocks noChangeAspect="1"/>
          </p:cNvPicPr>
          <p:nvPr/>
        </p:nvPicPr>
        <p:blipFill>
          <a:blip r:embed="rId4"/>
          <a:stretch>
            <a:fillRect/>
          </a:stretch>
        </p:blipFill>
        <p:spPr>
          <a:xfrm>
            <a:off x="6399213" y="2055691"/>
            <a:ext cx="5343845" cy="2644865"/>
          </a:xfrm>
          <a:prstGeom prst="rect">
            <a:avLst/>
          </a:prstGeom>
        </p:spPr>
      </p:pic>
    </p:spTree>
    <p:extLst>
      <p:ext uri="{BB962C8B-B14F-4D97-AF65-F5344CB8AC3E}">
        <p14:creationId xmlns:p14="http://schemas.microsoft.com/office/powerpoint/2010/main" val="772436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1" y="9589"/>
            <a:ext cx="9905998" cy="1478570"/>
          </a:xfrm>
        </p:spPr>
        <p:txBody>
          <a:bodyPr/>
          <a:lstStyle/>
          <a:p>
            <a:pPr algn="ctr"/>
            <a:r>
              <a:rPr lang="hu-HU" dirty="0">
                <a:solidFill>
                  <a:srgbClr val="FF0000"/>
                </a:solidFill>
                <a:latin typeface="Adobe Caslon Pro" panose="0205050205050A020403" pitchFamily="18" charset="0"/>
              </a:rPr>
              <a:t>Minden védendő</a:t>
            </a:r>
            <a:endParaRPr lang="en-GB" dirty="0">
              <a:solidFill>
                <a:srgbClr val="FF0000"/>
              </a:solidFill>
              <a:latin typeface="Adobe Caslon Pro" panose="0205050205050A020403" pitchFamily="18" charset="0"/>
            </a:endParaRPr>
          </a:p>
        </p:txBody>
      </p:sp>
      <p:sp>
        <p:nvSpPr>
          <p:cNvPr id="3" name="TextBox 2"/>
          <p:cNvSpPr txBox="1"/>
          <p:nvPr/>
        </p:nvSpPr>
        <p:spPr>
          <a:xfrm>
            <a:off x="1802675" y="2349061"/>
            <a:ext cx="8164286" cy="2954655"/>
          </a:xfrm>
          <a:prstGeom prst="rect">
            <a:avLst/>
          </a:prstGeom>
          <a:noFill/>
        </p:spPr>
        <p:txBody>
          <a:bodyPr wrap="square" rtlCol="0">
            <a:spAutoFit/>
          </a:bodyPr>
          <a:lstStyle/>
          <a:p>
            <a:pPr marL="285750" indent="-285750">
              <a:buFont typeface="Arial" panose="020B0604020202020204" pitchFamily="34" charset="0"/>
              <a:buChar char="•"/>
            </a:pPr>
            <a:r>
              <a:rPr lang="hu-HU" sz="2800" dirty="0">
                <a:latin typeface="Adobe Caslon Pro" panose="0205050205050A020403" pitchFamily="18" charset="0"/>
              </a:rPr>
              <a:t>Átvitt adatok</a:t>
            </a:r>
          </a:p>
          <a:p>
            <a:pPr marL="285750" indent="-285750">
              <a:buFont typeface="Arial" panose="020B0604020202020204" pitchFamily="34" charset="0"/>
              <a:buChar char="•"/>
            </a:pPr>
            <a:r>
              <a:rPr lang="hu-HU" sz="2800" dirty="0">
                <a:latin typeface="Adobe Caslon Pro" panose="0205050205050A020403" pitchFamily="18" charset="0"/>
              </a:rPr>
              <a:t>Tárolt információk</a:t>
            </a:r>
          </a:p>
          <a:p>
            <a:pPr marL="285750" indent="-285750">
              <a:buFont typeface="Arial" panose="020B0604020202020204" pitchFamily="34" charset="0"/>
              <a:buChar char="•"/>
            </a:pPr>
            <a:r>
              <a:rPr lang="hu-HU" sz="2800" dirty="0">
                <a:latin typeface="Adobe Caslon Pro" panose="0205050205050A020403" pitchFamily="18" charset="0"/>
              </a:rPr>
              <a:t>Tanúsítványok, kulcsok</a:t>
            </a:r>
          </a:p>
          <a:p>
            <a:pPr marL="285750" indent="-285750">
              <a:buFont typeface="Arial" panose="020B0604020202020204" pitchFamily="34" charset="0"/>
              <a:buChar char="•"/>
            </a:pPr>
            <a:r>
              <a:rPr lang="hu-HU" sz="2800" dirty="0" err="1">
                <a:latin typeface="Adobe Caslon Pro" panose="0205050205050A020403" pitchFamily="18" charset="0"/>
              </a:rPr>
              <a:t>Autentikációs</a:t>
            </a:r>
            <a:r>
              <a:rPr lang="hu-HU" sz="2800" dirty="0">
                <a:latin typeface="Adobe Caslon Pro" panose="0205050205050A020403" pitchFamily="18" charset="0"/>
              </a:rPr>
              <a:t> információk</a:t>
            </a:r>
          </a:p>
          <a:p>
            <a:pPr marL="285750" indent="-285750">
              <a:buFont typeface="Arial" panose="020B0604020202020204" pitchFamily="34" charset="0"/>
              <a:buChar char="•"/>
            </a:pPr>
            <a:r>
              <a:rPr lang="hu-HU" sz="2800" dirty="0">
                <a:latin typeface="Adobe Caslon Pro" panose="0205050205050A020403" pitchFamily="18" charset="0"/>
              </a:rPr>
              <a:t>Konfigurációs információk</a:t>
            </a:r>
          </a:p>
          <a:p>
            <a:pPr marL="285750" indent="-285750">
              <a:buFont typeface="Arial" panose="020B0604020202020204" pitchFamily="34" charset="0"/>
              <a:buChar char="•"/>
            </a:pPr>
            <a:r>
              <a:rPr lang="hu-HU" sz="2800" dirty="0">
                <a:latin typeface="Adobe Caslon Pro" panose="0205050205050A020403" pitchFamily="18" charset="0"/>
              </a:rPr>
              <a:t>A </a:t>
            </a:r>
            <a:r>
              <a:rPr lang="hu-HU" sz="2800" dirty="0" err="1">
                <a:latin typeface="Adobe Caslon Pro" panose="0205050205050A020403" pitchFamily="18" charset="0"/>
              </a:rPr>
              <a:t>firmware</a:t>
            </a:r>
            <a:endParaRPr lang="hu-HU" sz="2800" dirty="0">
              <a:latin typeface="Adobe Caslon Pro" panose="0205050205050A020403" pitchFamily="18" charset="0"/>
            </a:endParaRPr>
          </a:p>
          <a:p>
            <a:endParaRPr lang="hu-HU" dirty="0">
              <a:latin typeface="Adobe Caslon Pro" panose="0205050205050A020403" pitchFamily="18" charset="0"/>
            </a:endParaRPr>
          </a:p>
        </p:txBody>
      </p:sp>
      <p:sp>
        <p:nvSpPr>
          <p:cNvPr id="5" name="TextBox 4"/>
          <p:cNvSpPr txBox="1"/>
          <p:nvPr/>
        </p:nvSpPr>
        <p:spPr>
          <a:xfrm>
            <a:off x="1371600" y="5979952"/>
            <a:ext cx="9601200" cy="369332"/>
          </a:xfrm>
          <a:prstGeom prst="rect">
            <a:avLst/>
          </a:prstGeom>
          <a:noFill/>
        </p:spPr>
        <p:txBody>
          <a:bodyPr wrap="square" rtlCol="0">
            <a:spAutoFit/>
          </a:bodyPr>
          <a:lstStyle/>
          <a:p>
            <a:pPr algn="ctr"/>
            <a:r>
              <a:rPr lang="hu-HU" b="1" dirty="0">
                <a:solidFill>
                  <a:srgbClr val="FF0000"/>
                </a:solidFill>
                <a:latin typeface="Adobe Caslon Pro" panose="0205050205050A020403" pitchFamily="18" charset="0"/>
              </a:rPr>
              <a:t>Minden tárolt, generált és továbbított információ, adat titkosított és digitális aláírással ellátott</a:t>
            </a:r>
            <a:endParaRPr lang="en-GB" b="1" dirty="0">
              <a:solidFill>
                <a:srgbClr val="FF0000"/>
              </a:solidFill>
              <a:latin typeface="Adobe Caslon Pro" panose="0205050205050A020403" pitchFamily="18" charset="0"/>
            </a:endParaRPr>
          </a:p>
        </p:txBody>
      </p:sp>
      <p:pic>
        <p:nvPicPr>
          <p:cNvPr id="6" name="Picture 5"/>
          <p:cNvPicPr>
            <a:picLocks noChangeAspect="1"/>
          </p:cNvPicPr>
          <p:nvPr/>
        </p:nvPicPr>
        <p:blipFill>
          <a:blip r:embed="rId3"/>
          <a:stretch>
            <a:fillRect/>
          </a:stretch>
        </p:blipFill>
        <p:spPr>
          <a:xfrm>
            <a:off x="7528488" y="1982274"/>
            <a:ext cx="2438473" cy="2947252"/>
          </a:xfrm>
          <a:prstGeom prst="rect">
            <a:avLst/>
          </a:prstGeom>
        </p:spPr>
      </p:pic>
      <p:pic>
        <p:nvPicPr>
          <p:cNvPr id="8" name="Picture 7"/>
          <p:cNvPicPr>
            <a:picLocks noChangeAspect="1"/>
          </p:cNvPicPr>
          <p:nvPr/>
        </p:nvPicPr>
        <p:blipFill>
          <a:blip r:embed="rId4"/>
          <a:stretch>
            <a:fillRect/>
          </a:stretch>
        </p:blipFill>
        <p:spPr>
          <a:xfrm>
            <a:off x="10323505" y="619553"/>
            <a:ext cx="1603387" cy="743776"/>
          </a:xfrm>
          <a:prstGeom prst="rect">
            <a:avLst/>
          </a:prstGeom>
        </p:spPr>
      </p:pic>
    </p:spTree>
    <p:extLst>
      <p:ext uri="{BB962C8B-B14F-4D97-AF65-F5344CB8AC3E}">
        <p14:creationId xmlns:p14="http://schemas.microsoft.com/office/powerpoint/2010/main" val="121094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225" y="139316"/>
            <a:ext cx="9905998" cy="1478570"/>
          </a:xfrm>
        </p:spPr>
        <p:txBody>
          <a:bodyPr/>
          <a:lstStyle/>
          <a:p>
            <a:pPr algn="ctr"/>
            <a:r>
              <a:rPr lang="hu-HU" dirty="0" err="1">
                <a:solidFill>
                  <a:srgbClr val="FF0000"/>
                </a:solidFill>
                <a:latin typeface="Adobe Caslon Pro" panose="0205050205050A020403" pitchFamily="18" charset="0"/>
              </a:rPr>
              <a:t>Autentikáció</a:t>
            </a:r>
            <a:endParaRPr lang="en-GB" dirty="0">
              <a:solidFill>
                <a:srgbClr val="FF0000"/>
              </a:solidFill>
              <a:latin typeface="Adobe Caslon Pro" panose="0205050205050A020403" pitchFamily="18" charset="0"/>
            </a:endParaRPr>
          </a:p>
        </p:txBody>
      </p:sp>
      <p:sp>
        <p:nvSpPr>
          <p:cNvPr id="3" name="TextBox 2"/>
          <p:cNvSpPr txBox="1"/>
          <p:nvPr/>
        </p:nvSpPr>
        <p:spPr>
          <a:xfrm>
            <a:off x="940882" y="2097088"/>
            <a:ext cx="7485017" cy="3631763"/>
          </a:xfrm>
          <a:prstGeom prst="rect">
            <a:avLst/>
          </a:prstGeom>
          <a:noFill/>
        </p:spPr>
        <p:txBody>
          <a:bodyPr wrap="square" rtlCol="0">
            <a:spAutoFit/>
          </a:bodyPr>
          <a:lstStyle/>
          <a:p>
            <a:pPr marL="285750" indent="-285750">
              <a:buFont typeface="Arial" panose="020B0604020202020204" pitchFamily="34" charset="0"/>
              <a:buChar char="•"/>
            </a:pPr>
            <a:r>
              <a:rPr lang="hu-HU" sz="2800" dirty="0">
                <a:latin typeface="Adobe Caslon Pro" panose="0205050205050A020403" pitchFamily="18" charset="0"/>
              </a:rPr>
              <a:t>Csak </a:t>
            </a:r>
            <a:r>
              <a:rPr lang="hu-HU" sz="2800" dirty="0" err="1">
                <a:latin typeface="Adobe Caslon Pro" panose="0205050205050A020403" pitchFamily="18" charset="0"/>
              </a:rPr>
              <a:t>autentikált</a:t>
            </a:r>
            <a:r>
              <a:rPr lang="hu-HU" sz="2800" dirty="0">
                <a:latin typeface="Adobe Caslon Pro" panose="0205050205050A020403" pitchFamily="18" charset="0"/>
              </a:rPr>
              <a:t> eszközök kommunikálhatnak</a:t>
            </a:r>
          </a:p>
          <a:p>
            <a:pPr marL="285750" indent="-285750">
              <a:buFont typeface="Arial" panose="020B0604020202020204" pitchFamily="34" charset="0"/>
              <a:buChar char="•"/>
            </a:pPr>
            <a:endParaRPr lang="hu-HU" sz="2800" dirty="0">
              <a:latin typeface="Adobe Caslon Pro" panose="0205050205050A020403" pitchFamily="18" charset="0"/>
            </a:endParaRPr>
          </a:p>
          <a:p>
            <a:pPr marL="285750" indent="-285750">
              <a:buFont typeface="Arial" panose="020B0604020202020204" pitchFamily="34" charset="0"/>
              <a:buChar char="•"/>
            </a:pPr>
            <a:r>
              <a:rPr lang="hu-HU" sz="2800" dirty="0">
                <a:latin typeface="Adobe Caslon Pro" panose="0205050205050A020403" pitchFamily="18" charset="0"/>
              </a:rPr>
              <a:t>Teljesen automatikus </a:t>
            </a:r>
            <a:r>
              <a:rPr lang="hu-HU" sz="2800" dirty="0" err="1">
                <a:latin typeface="Adobe Caslon Pro" panose="0205050205050A020403" pitchFamily="18" charset="0"/>
              </a:rPr>
              <a:t>autentikáció</a:t>
            </a:r>
            <a:r>
              <a:rPr lang="hu-HU" sz="2800" dirty="0">
                <a:latin typeface="Adobe Caslon Pro" panose="0205050205050A020403" pitchFamily="18" charset="0"/>
              </a:rPr>
              <a:t> kezelő nélkül</a:t>
            </a:r>
          </a:p>
          <a:p>
            <a:pPr marL="285750" indent="-285750">
              <a:buFont typeface="Arial" panose="020B0604020202020204" pitchFamily="34" charset="0"/>
              <a:buChar char="•"/>
            </a:pPr>
            <a:endParaRPr lang="hu-HU" sz="2800" dirty="0">
              <a:latin typeface="Adobe Caslon Pro" panose="0205050205050A020403" pitchFamily="18" charset="0"/>
            </a:endParaRPr>
          </a:p>
          <a:p>
            <a:pPr marL="285750" indent="-285750">
              <a:buFont typeface="Arial" panose="020B0604020202020204" pitchFamily="34" charset="0"/>
              <a:buChar char="•"/>
            </a:pPr>
            <a:r>
              <a:rPr lang="hu-HU" sz="2800" dirty="0">
                <a:latin typeface="Adobe Caslon Pro" panose="0205050205050A020403" pitchFamily="18" charset="0"/>
              </a:rPr>
              <a:t>Biztonságos hardware az </a:t>
            </a:r>
            <a:r>
              <a:rPr lang="hu-HU" sz="2800" dirty="0" err="1">
                <a:latin typeface="Adobe Caslon Pro" panose="0205050205050A020403" pitchFamily="18" charset="0"/>
              </a:rPr>
              <a:t>autentikációhoz</a:t>
            </a:r>
            <a:endParaRPr lang="hu-HU" sz="2800" dirty="0">
              <a:latin typeface="Adobe Caslon Pro" panose="0205050205050A020403" pitchFamily="18" charset="0"/>
            </a:endParaRPr>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endParaRPr lang="hu-HU" dirty="0"/>
          </a:p>
          <a:p>
            <a:endParaRPr lang="hu-HU" dirty="0"/>
          </a:p>
          <a:p>
            <a:endParaRPr lang="hu-HU" dirty="0"/>
          </a:p>
          <a:p>
            <a:pPr marL="285750" indent="-285750">
              <a:buFont typeface="Arial" panose="020B0604020202020204" pitchFamily="34" charset="0"/>
              <a:buChar char="•"/>
            </a:pPr>
            <a:endParaRPr lang="en-GB" dirty="0"/>
          </a:p>
        </p:txBody>
      </p:sp>
      <p:pic>
        <p:nvPicPr>
          <p:cNvPr id="7" name="Content Placeholder 6"/>
          <p:cNvPicPr>
            <a:picLocks noGrp="1" noChangeAspect="1"/>
          </p:cNvPicPr>
          <p:nvPr>
            <p:ph idx="1"/>
          </p:nvPr>
        </p:nvPicPr>
        <p:blipFill>
          <a:blip r:embed="rId3"/>
          <a:stretch>
            <a:fillRect/>
          </a:stretch>
        </p:blipFill>
        <p:spPr>
          <a:xfrm>
            <a:off x="8425899" y="2097088"/>
            <a:ext cx="2316297" cy="2799585"/>
          </a:xfrm>
        </p:spPr>
      </p:pic>
      <p:pic>
        <p:nvPicPr>
          <p:cNvPr id="8" name="Picture 7"/>
          <p:cNvPicPr>
            <a:picLocks noChangeAspect="1"/>
          </p:cNvPicPr>
          <p:nvPr/>
        </p:nvPicPr>
        <p:blipFill>
          <a:blip r:embed="rId4"/>
          <a:stretch>
            <a:fillRect/>
          </a:stretch>
        </p:blipFill>
        <p:spPr>
          <a:xfrm>
            <a:off x="10336822" y="641921"/>
            <a:ext cx="1603387" cy="743776"/>
          </a:xfrm>
          <a:prstGeom prst="rect">
            <a:avLst/>
          </a:prstGeom>
        </p:spPr>
      </p:pic>
      <p:sp>
        <p:nvSpPr>
          <p:cNvPr id="9" name="TextBox 8"/>
          <p:cNvSpPr txBox="1"/>
          <p:nvPr/>
        </p:nvSpPr>
        <p:spPr>
          <a:xfrm>
            <a:off x="1371600" y="5979952"/>
            <a:ext cx="9601200" cy="369332"/>
          </a:xfrm>
          <a:prstGeom prst="rect">
            <a:avLst/>
          </a:prstGeom>
          <a:noFill/>
        </p:spPr>
        <p:txBody>
          <a:bodyPr wrap="square" rtlCol="0">
            <a:spAutoFit/>
          </a:bodyPr>
          <a:lstStyle/>
          <a:p>
            <a:pPr algn="ctr"/>
            <a:r>
              <a:rPr lang="hu-HU" b="1" dirty="0">
                <a:solidFill>
                  <a:srgbClr val="FF0000"/>
                </a:solidFill>
                <a:latin typeface="Adobe Caslon Pro" panose="0205050205050A020403" pitchFamily="18" charset="0"/>
              </a:rPr>
              <a:t>Minden tárolt, generált és továbbított információ, adat titkosított és digitális aláírással ellátott</a:t>
            </a:r>
            <a:endParaRPr lang="en-GB" b="1" dirty="0">
              <a:solidFill>
                <a:srgbClr val="FF0000"/>
              </a:solidFill>
              <a:latin typeface="Adobe Caslon Pro" panose="0205050205050A020403" pitchFamily="18" charset="0"/>
            </a:endParaRPr>
          </a:p>
        </p:txBody>
      </p:sp>
    </p:spTree>
    <p:extLst>
      <p:ext uri="{BB962C8B-B14F-4D97-AF65-F5344CB8AC3E}">
        <p14:creationId xmlns:p14="http://schemas.microsoft.com/office/powerpoint/2010/main" val="1137996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09431" y="5354627"/>
            <a:ext cx="2401016" cy="1600677"/>
          </a:xfrm>
          <a:prstGeom prst="rect">
            <a:avLst/>
          </a:prstGeom>
        </p:spPr>
      </p:pic>
      <p:pic>
        <p:nvPicPr>
          <p:cNvPr id="4" name="Picture 3"/>
          <p:cNvPicPr>
            <a:picLocks noChangeAspect="1"/>
          </p:cNvPicPr>
          <p:nvPr/>
        </p:nvPicPr>
        <p:blipFill>
          <a:blip r:embed="rId4"/>
          <a:stretch>
            <a:fillRect/>
          </a:stretch>
        </p:blipFill>
        <p:spPr>
          <a:xfrm>
            <a:off x="7044715" y="5367290"/>
            <a:ext cx="2802669" cy="1688608"/>
          </a:xfrm>
          <a:prstGeom prst="rect">
            <a:avLst/>
          </a:prstGeom>
        </p:spPr>
      </p:pic>
      <p:pic>
        <p:nvPicPr>
          <p:cNvPr id="8" name="Picture 7"/>
          <p:cNvPicPr>
            <a:picLocks noChangeAspect="1"/>
          </p:cNvPicPr>
          <p:nvPr/>
        </p:nvPicPr>
        <p:blipFill>
          <a:blip r:embed="rId5"/>
          <a:stretch>
            <a:fillRect/>
          </a:stretch>
        </p:blipFill>
        <p:spPr>
          <a:xfrm>
            <a:off x="4161759" y="1992658"/>
            <a:ext cx="3005895" cy="2046215"/>
          </a:xfrm>
          <a:prstGeom prst="rect">
            <a:avLst/>
          </a:prstGeom>
        </p:spPr>
      </p:pic>
      <p:sp>
        <p:nvSpPr>
          <p:cNvPr id="2" name="Title 1"/>
          <p:cNvSpPr>
            <a:spLocks noGrp="1"/>
          </p:cNvSpPr>
          <p:nvPr>
            <p:ph type="title"/>
          </p:nvPr>
        </p:nvSpPr>
        <p:spPr/>
        <p:txBody>
          <a:bodyPr/>
          <a:lstStyle/>
          <a:p>
            <a:r>
              <a:rPr lang="hu-HU" dirty="0">
                <a:latin typeface="Adobe Caslon Pro" panose="0205050205050A020403" pitchFamily="18" charset="0"/>
              </a:rPr>
              <a:t> Internet </a:t>
            </a:r>
            <a:r>
              <a:rPr lang="hu-HU" sz="2000" dirty="0">
                <a:latin typeface="Adobe Caslon Pro" panose="0205050205050A020403" pitchFamily="18" charset="0"/>
              </a:rPr>
              <a:t>of</a:t>
            </a:r>
            <a:r>
              <a:rPr lang="hu-HU" dirty="0">
                <a:latin typeface="Adobe Caslon Pro" panose="0205050205050A020403" pitchFamily="18" charset="0"/>
              </a:rPr>
              <a:t> </a:t>
            </a:r>
            <a:r>
              <a:rPr lang="hu-HU" dirty="0" err="1">
                <a:latin typeface="Adobe Caslon Pro" panose="0205050205050A020403" pitchFamily="18" charset="0"/>
              </a:rPr>
              <a:t>Things</a:t>
            </a:r>
            <a:r>
              <a:rPr lang="hu-HU" dirty="0">
                <a:latin typeface="Adobe Caslon Pro" panose="0205050205050A020403" pitchFamily="18" charset="0"/>
              </a:rPr>
              <a:t> – </a:t>
            </a:r>
            <a:r>
              <a:rPr lang="hu-HU" sz="2800" dirty="0">
                <a:latin typeface="Adobe Caslon Pro" panose="0205050205050A020403" pitchFamily="18" charset="0"/>
              </a:rPr>
              <a:t>már 64 éve</a:t>
            </a:r>
            <a:endParaRPr lang="en-GB" sz="2800" dirty="0">
              <a:latin typeface="Adobe Caslon Pro" panose="0205050205050A020403" pitchFamily="18" charset="0"/>
            </a:endParaRPr>
          </a:p>
        </p:txBody>
      </p:sp>
      <p:pic>
        <p:nvPicPr>
          <p:cNvPr id="16" name="Picture 15"/>
          <p:cNvPicPr>
            <a:picLocks noChangeAspect="1"/>
          </p:cNvPicPr>
          <p:nvPr/>
        </p:nvPicPr>
        <p:blipFill>
          <a:blip r:embed="rId6"/>
          <a:stretch>
            <a:fillRect/>
          </a:stretch>
        </p:blipFill>
        <p:spPr>
          <a:xfrm>
            <a:off x="10239169" y="618518"/>
            <a:ext cx="1616484" cy="745588"/>
          </a:xfrm>
          <a:prstGeom prst="rect">
            <a:avLst/>
          </a:prstGeom>
        </p:spPr>
      </p:pic>
      <p:pic>
        <p:nvPicPr>
          <p:cNvPr id="7" name="Picture 6"/>
          <p:cNvPicPr>
            <a:picLocks noChangeAspect="1"/>
          </p:cNvPicPr>
          <p:nvPr/>
        </p:nvPicPr>
        <p:blipFill>
          <a:blip r:embed="rId7"/>
          <a:stretch>
            <a:fillRect/>
          </a:stretch>
        </p:blipFill>
        <p:spPr>
          <a:xfrm>
            <a:off x="21055" y="4469344"/>
            <a:ext cx="3637347" cy="2855769"/>
          </a:xfrm>
          <a:prstGeom prst="rect">
            <a:avLst/>
          </a:prstGeom>
        </p:spPr>
      </p:pic>
      <p:pic>
        <p:nvPicPr>
          <p:cNvPr id="9" name="Picture 8"/>
          <p:cNvPicPr>
            <a:picLocks noChangeAspect="1"/>
          </p:cNvPicPr>
          <p:nvPr/>
        </p:nvPicPr>
        <p:blipFill>
          <a:blip r:embed="rId8"/>
          <a:stretch>
            <a:fillRect/>
          </a:stretch>
        </p:blipFill>
        <p:spPr>
          <a:xfrm>
            <a:off x="3658402" y="4000852"/>
            <a:ext cx="3386314" cy="3027704"/>
          </a:xfrm>
          <a:prstGeom prst="rect">
            <a:avLst/>
          </a:prstGeom>
        </p:spPr>
      </p:pic>
      <p:pic>
        <p:nvPicPr>
          <p:cNvPr id="6" name="Picture 5"/>
          <p:cNvPicPr preferRelativeResize="0">
            <a:picLocks noChangeAspect="1"/>
          </p:cNvPicPr>
          <p:nvPr/>
        </p:nvPicPr>
        <p:blipFill>
          <a:blip r:embed="rId9"/>
          <a:stretch>
            <a:fillRect/>
          </a:stretch>
        </p:blipFill>
        <p:spPr>
          <a:xfrm>
            <a:off x="72500" y="1994419"/>
            <a:ext cx="4495579" cy="2711809"/>
          </a:xfrm>
          <a:prstGeom prst="rect">
            <a:avLst/>
          </a:prstGeom>
        </p:spPr>
      </p:pic>
      <p:sp>
        <p:nvSpPr>
          <p:cNvPr id="5" name="Rectangle 4"/>
          <p:cNvSpPr/>
          <p:nvPr/>
        </p:nvSpPr>
        <p:spPr>
          <a:xfrm>
            <a:off x="5497162" y="6015461"/>
            <a:ext cx="1640193" cy="923330"/>
          </a:xfrm>
          <a:prstGeom prst="rect">
            <a:avLst/>
          </a:prstGeom>
          <a:noFill/>
        </p:spPr>
        <p:txBody>
          <a:bodyPr wrap="none" lIns="91440" tIns="45720" rIns="91440" bIns="45720">
            <a:spAutoFit/>
          </a:bodyPr>
          <a:lstStyle/>
          <a:p>
            <a:pPr algn="ctr"/>
            <a:r>
              <a:rPr lang="hu-HU" sz="5400" b="0" cap="none" spc="0" dirty="0">
                <a:ln w="0"/>
                <a:solidFill>
                  <a:srgbClr val="FF0000"/>
                </a:solidFill>
                <a:effectLst>
                  <a:outerShdw blurRad="38100" dist="25400" dir="5400000" algn="ctr" rotWithShape="0">
                    <a:srgbClr val="6E747A">
                      <a:alpha val="43000"/>
                    </a:srgbClr>
                  </a:outerShdw>
                </a:effectLst>
              </a:rPr>
              <a:t>1962</a:t>
            </a:r>
            <a:endParaRPr lang="en-US" sz="5400" b="0" cap="none" spc="0" dirty="0">
              <a:ln w="0"/>
              <a:solidFill>
                <a:srgbClr val="FF0000"/>
              </a:solidFill>
              <a:effectLst>
                <a:outerShdw blurRad="38100" dist="25400" dir="5400000" algn="ctr" rotWithShape="0">
                  <a:srgbClr val="6E747A">
                    <a:alpha val="43000"/>
                  </a:srgbClr>
                </a:outerShdw>
              </a:effectLst>
            </a:endParaRPr>
          </a:p>
        </p:txBody>
      </p:sp>
      <p:pic>
        <p:nvPicPr>
          <p:cNvPr id="12" name="Picture 11"/>
          <p:cNvPicPr>
            <a:picLocks noChangeAspect="1"/>
          </p:cNvPicPr>
          <p:nvPr/>
        </p:nvPicPr>
        <p:blipFill>
          <a:blip r:embed="rId10"/>
          <a:stretch>
            <a:fillRect/>
          </a:stretch>
        </p:blipFill>
        <p:spPr>
          <a:xfrm>
            <a:off x="6746946" y="1993269"/>
            <a:ext cx="5369260" cy="3383502"/>
          </a:xfrm>
          <a:prstGeom prst="rect">
            <a:avLst/>
          </a:prstGeom>
        </p:spPr>
      </p:pic>
    </p:spTree>
    <p:extLst>
      <p:ext uri="{BB962C8B-B14F-4D97-AF65-F5344CB8AC3E}">
        <p14:creationId xmlns:p14="http://schemas.microsoft.com/office/powerpoint/2010/main" val="3983796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u-HU" dirty="0">
                <a:latin typeface="Adobe Caslon Pro" panose="0205050205050A020403" pitchFamily="18" charset="0"/>
              </a:rPr>
              <a:t>Az autóipar egyik</a:t>
            </a:r>
            <a:br>
              <a:rPr lang="hu-HU" dirty="0">
                <a:latin typeface="Adobe Caslon Pro" panose="0205050205050A020403" pitchFamily="18" charset="0"/>
              </a:rPr>
            </a:br>
            <a:r>
              <a:rPr lang="hu-HU" dirty="0">
                <a:latin typeface="Adobe Caslon Pro" panose="0205050205050A020403" pitchFamily="18" charset="0"/>
              </a:rPr>
              <a:t> legnagyobb problémája</a:t>
            </a:r>
            <a:endParaRPr lang="en-GB" dirty="0">
              <a:latin typeface="Adobe Caslon Pro" panose="0205050205050A020403" pitchFamily="18" charset="0"/>
            </a:endParaRPr>
          </a:p>
        </p:txBody>
      </p:sp>
      <p:pic>
        <p:nvPicPr>
          <p:cNvPr id="6" name="Picture 5"/>
          <p:cNvPicPr>
            <a:picLocks noChangeAspect="1"/>
          </p:cNvPicPr>
          <p:nvPr/>
        </p:nvPicPr>
        <p:blipFill>
          <a:blip r:embed="rId3"/>
          <a:stretch>
            <a:fillRect/>
          </a:stretch>
        </p:blipFill>
        <p:spPr>
          <a:xfrm>
            <a:off x="10364767" y="618518"/>
            <a:ext cx="1615580" cy="743776"/>
          </a:xfrm>
          <a:prstGeom prst="rect">
            <a:avLst/>
          </a:prstGeom>
        </p:spPr>
      </p:pic>
      <p:sp>
        <p:nvSpPr>
          <p:cNvPr id="7" name="Rectangle 6"/>
          <p:cNvSpPr/>
          <p:nvPr/>
        </p:nvSpPr>
        <p:spPr>
          <a:xfrm>
            <a:off x="1902480" y="2327185"/>
            <a:ext cx="11026740" cy="1015663"/>
          </a:xfrm>
          <a:prstGeom prst="rect">
            <a:avLst/>
          </a:prstGeom>
          <a:noFill/>
        </p:spPr>
        <p:txBody>
          <a:bodyPr wrap="square" lIns="91440" tIns="45720" rIns="91440" bIns="45720">
            <a:spAutoFit/>
          </a:bodyPr>
          <a:lstStyle/>
          <a:p>
            <a:pPr algn="ctr"/>
            <a:r>
              <a:rPr lang="hu-HU" sz="2000" b="0" cap="none" spc="0" dirty="0">
                <a:ln w="0"/>
                <a:solidFill>
                  <a:schemeClr val="tx1"/>
                </a:solidFill>
                <a:effectLst>
                  <a:outerShdw blurRad="38100" dist="19050" dir="2700000" algn="tl" rotWithShape="0">
                    <a:schemeClr val="dk1">
                      <a:alpha val="40000"/>
                    </a:schemeClr>
                  </a:outerShdw>
                </a:effectLst>
                <a:latin typeface="Adobe Caslon Pro" panose="0205050205050A020403" pitchFamily="18" charset="0"/>
              </a:rPr>
              <a:t>Kényelmi funkcióként indult</a:t>
            </a:r>
          </a:p>
          <a:p>
            <a:pPr algn="ctr"/>
            <a:endParaRPr lang="hu-HU" sz="2000" dirty="0">
              <a:ln w="0"/>
              <a:effectLst>
                <a:outerShdw blurRad="38100" dist="19050" dir="2700000" algn="tl" rotWithShape="0">
                  <a:schemeClr val="dk1">
                    <a:alpha val="40000"/>
                  </a:schemeClr>
                </a:outerShdw>
              </a:effectLst>
              <a:latin typeface="Adobe Caslon Pro" panose="0205050205050A020403" pitchFamily="18" charset="0"/>
            </a:endParaRPr>
          </a:p>
          <a:p>
            <a:pPr algn="ctr"/>
            <a:r>
              <a:rPr lang="hu-HU" sz="2000" b="0" cap="none" spc="0" dirty="0">
                <a:ln w="0"/>
                <a:solidFill>
                  <a:schemeClr val="tx1"/>
                </a:solidFill>
                <a:effectLst>
                  <a:outerShdw blurRad="38100" dist="19050" dir="2700000" algn="tl" rotWithShape="0">
                    <a:schemeClr val="dk1">
                      <a:alpha val="40000"/>
                    </a:schemeClr>
                  </a:outerShdw>
                </a:effectLst>
                <a:latin typeface="Adobe Caslon Pro" panose="0205050205050A020403" pitchFamily="18" charset="0"/>
              </a:rPr>
              <a:t>Biztonsági rémálommá vált</a:t>
            </a:r>
            <a:endParaRPr lang="en-US" sz="1200" b="0" cap="none" spc="0" dirty="0">
              <a:ln w="0"/>
              <a:solidFill>
                <a:schemeClr val="tx1"/>
              </a:solidFill>
              <a:effectLst>
                <a:outerShdw blurRad="38100" dist="19050" dir="2700000" algn="tl" rotWithShape="0">
                  <a:schemeClr val="dk1">
                    <a:alpha val="40000"/>
                  </a:schemeClr>
                </a:outerShdw>
              </a:effectLst>
              <a:latin typeface="Adobe Caslon Pro" panose="0205050205050A020403" pitchFamily="18" charset="0"/>
            </a:endParaRPr>
          </a:p>
        </p:txBody>
      </p:sp>
      <p:sp>
        <p:nvSpPr>
          <p:cNvPr id="5" name="Left-Right Arrow 4"/>
          <p:cNvSpPr/>
          <p:nvPr/>
        </p:nvSpPr>
        <p:spPr>
          <a:xfrm>
            <a:off x="7084623" y="4537504"/>
            <a:ext cx="2076401" cy="3624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a:stretch>
            <a:fillRect/>
          </a:stretch>
        </p:blipFill>
        <p:spPr>
          <a:xfrm>
            <a:off x="9037900" y="3799575"/>
            <a:ext cx="1326867" cy="1838316"/>
          </a:xfrm>
          <a:prstGeom prst="rect">
            <a:avLst/>
          </a:prstGeom>
        </p:spPr>
      </p:pic>
      <p:pic>
        <p:nvPicPr>
          <p:cNvPr id="10" name="Picture 9"/>
          <p:cNvPicPr>
            <a:picLocks noChangeAspect="1"/>
          </p:cNvPicPr>
          <p:nvPr/>
        </p:nvPicPr>
        <p:blipFill>
          <a:blip r:embed="rId5"/>
          <a:stretch>
            <a:fillRect/>
          </a:stretch>
        </p:blipFill>
        <p:spPr>
          <a:xfrm>
            <a:off x="1008148" y="2456455"/>
            <a:ext cx="6145226" cy="4608919"/>
          </a:xfrm>
          <a:prstGeom prst="rect">
            <a:avLst/>
          </a:prstGeom>
        </p:spPr>
      </p:pic>
    </p:spTree>
    <p:extLst>
      <p:ext uri="{BB962C8B-B14F-4D97-AF65-F5344CB8AC3E}">
        <p14:creationId xmlns:p14="http://schemas.microsoft.com/office/powerpoint/2010/main" val="1433910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latin typeface="Adobe Caslon Pro" panose="0205050205050A020403" pitchFamily="18" charset="0"/>
              </a:rPr>
              <a:t>Mi a probléma a távvezérlőkkel?</a:t>
            </a:r>
            <a:endParaRPr lang="en-GB" dirty="0">
              <a:latin typeface="Adobe Caslon Pro" panose="0205050205050A020403" pitchFamily="18" charset="0"/>
            </a:endParaRPr>
          </a:p>
        </p:txBody>
      </p:sp>
      <p:pic>
        <p:nvPicPr>
          <p:cNvPr id="6" name="Picture 5"/>
          <p:cNvPicPr>
            <a:picLocks noChangeAspect="1"/>
          </p:cNvPicPr>
          <p:nvPr/>
        </p:nvPicPr>
        <p:blipFill>
          <a:blip r:embed="rId3"/>
          <a:stretch>
            <a:fillRect/>
          </a:stretch>
        </p:blipFill>
        <p:spPr>
          <a:xfrm>
            <a:off x="10376549" y="618518"/>
            <a:ext cx="1615580" cy="743776"/>
          </a:xfrm>
          <a:prstGeom prst="rect">
            <a:avLst/>
          </a:prstGeom>
        </p:spPr>
      </p:pic>
      <p:sp>
        <p:nvSpPr>
          <p:cNvPr id="7" name="Rectangle 6"/>
          <p:cNvSpPr/>
          <p:nvPr/>
        </p:nvSpPr>
        <p:spPr>
          <a:xfrm>
            <a:off x="-159957" y="2026665"/>
            <a:ext cx="9320981" cy="707886"/>
          </a:xfrm>
          <a:prstGeom prst="rect">
            <a:avLst/>
          </a:prstGeom>
          <a:noFill/>
        </p:spPr>
        <p:txBody>
          <a:bodyPr wrap="square" lIns="91440" tIns="45720" rIns="91440" bIns="45720">
            <a:spAutoFit/>
          </a:bodyPr>
          <a:lstStyle/>
          <a:p>
            <a:pPr algn="ctr"/>
            <a:r>
              <a:rPr lang="hu-HU" sz="2000" b="0" cap="none" spc="0" dirty="0">
                <a:ln w="0"/>
                <a:solidFill>
                  <a:schemeClr val="tx1"/>
                </a:solidFill>
                <a:effectLst>
                  <a:outerShdw blurRad="38100" dist="19050" dir="2700000" algn="tl" rotWithShape="0">
                    <a:schemeClr val="dk1">
                      <a:alpha val="40000"/>
                    </a:schemeClr>
                  </a:outerShdw>
                </a:effectLst>
                <a:latin typeface="Adobe Caslon Pro" panose="0205050205050A020403" pitchFamily="18" charset="0"/>
              </a:rPr>
              <a:t>Minimális biztonság vagy a </a:t>
            </a:r>
          </a:p>
          <a:p>
            <a:pPr algn="ctr"/>
            <a:r>
              <a:rPr lang="hu-HU" sz="2000" b="0" cap="none" spc="0" dirty="0">
                <a:ln w="0"/>
                <a:solidFill>
                  <a:schemeClr val="tx1"/>
                </a:solidFill>
                <a:effectLst>
                  <a:outerShdw blurRad="38100" dist="19050" dir="2700000" algn="tl" rotWithShape="0">
                    <a:schemeClr val="dk1">
                      <a:alpha val="40000"/>
                    </a:schemeClr>
                  </a:outerShdw>
                </a:effectLst>
                <a:latin typeface="Adobe Caslon Pro" panose="0205050205050A020403" pitchFamily="18" charset="0"/>
              </a:rPr>
              <a:t>biztonság teljes hiánya a rádiós kommunikációban</a:t>
            </a:r>
            <a:endParaRPr lang="en-US" sz="1200" b="0" cap="none" spc="0" dirty="0">
              <a:ln w="0"/>
              <a:solidFill>
                <a:schemeClr val="tx1"/>
              </a:solidFill>
              <a:effectLst>
                <a:outerShdw blurRad="38100" dist="19050" dir="2700000" algn="tl" rotWithShape="0">
                  <a:schemeClr val="dk1">
                    <a:alpha val="40000"/>
                  </a:schemeClr>
                </a:outerShdw>
              </a:effectLst>
              <a:latin typeface="Adobe Caslon Pro" panose="0205050205050A020403" pitchFamily="18" charset="0"/>
            </a:endParaRPr>
          </a:p>
        </p:txBody>
      </p:sp>
      <p:sp>
        <p:nvSpPr>
          <p:cNvPr id="5" name="Left-Right Arrow 4"/>
          <p:cNvSpPr/>
          <p:nvPr/>
        </p:nvSpPr>
        <p:spPr>
          <a:xfrm>
            <a:off x="6094412" y="3780240"/>
            <a:ext cx="1072575" cy="3624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a:stretch>
            <a:fillRect/>
          </a:stretch>
        </p:blipFill>
        <p:spPr>
          <a:xfrm>
            <a:off x="6777136" y="2308598"/>
            <a:ext cx="5385368" cy="4308295"/>
          </a:xfrm>
          <a:prstGeom prst="rect">
            <a:avLst/>
          </a:prstGeom>
        </p:spPr>
      </p:pic>
      <p:pic>
        <p:nvPicPr>
          <p:cNvPr id="4" name="Picture 3"/>
          <p:cNvPicPr>
            <a:picLocks noChangeAspect="1"/>
          </p:cNvPicPr>
          <p:nvPr/>
        </p:nvPicPr>
        <p:blipFill>
          <a:blip r:embed="rId5"/>
          <a:stretch>
            <a:fillRect/>
          </a:stretch>
        </p:blipFill>
        <p:spPr>
          <a:xfrm rot="18654891">
            <a:off x="7027514" y="3946511"/>
            <a:ext cx="788077" cy="1091846"/>
          </a:xfrm>
          <a:prstGeom prst="rect">
            <a:avLst/>
          </a:prstGeom>
        </p:spPr>
      </p:pic>
      <p:pic>
        <p:nvPicPr>
          <p:cNvPr id="10" name="Picture 9"/>
          <p:cNvPicPr>
            <a:picLocks noChangeAspect="1"/>
          </p:cNvPicPr>
          <p:nvPr/>
        </p:nvPicPr>
        <p:blipFill>
          <a:blip r:embed="rId6"/>
          <a:stretch>
            <a:fillRect/>
          </a:stretch>
        </p:blipFill>
        <p:spPr>
          <a:xfrm>
            <a:off x="676844" y="2249081"/>
            <a:ext cx="6145226" cy="4608919"/>
          </a:xfrm>
          <a:prstGeom prst="rect">
            <a:avLst/>
          </a:prstGeom>
        </p:spPr>
      </p:pic>
    </p:spTree>
    <p:extLst>
      <p:ext uri="{BB962C8B-B14F-4D97-AF65-F5344CB8AC3E}">
        <p14:creationId xmlns:p14="http://schemas.microsoft.com/office/powerpoint/2010/main" val="3191501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257041" y="3893997"/>
            <a:ext cx="1575324" cy="1449145"/>
          </a:xfrm>
          <a:prstGeom prst="rect">
            <a:avLst/>
          </a:prstGeom>
        </p:spPr>
      </p:pic>
      <p:sp>
        <p:nvSpPr>
          <p:cNvPr id="2" name="Title 1"/>
          <p:cNvSpPr>
            <a:spLocks noGrp="1"/>
          </p:cNvSpPr>
          <p:nvPr>
            <p:ph type="title"/>
          </p:nvPr>
        </p:nvSpPr>
        <p:spPr>
          <a:xfrm>
            <a:off x="1075152" y="634006"/>
            <a:ext cx="9905998" cy="1478570"/>
          </a:xfrm>
        </p:spPr>
        <p:txBody>
          <a:bodyPr/>
          <a:lstStyle/>
          <a:p>
            <a:r>
              <a:rPr lang="hu-HU" dirty="0">
                <a:latin typeface="Adobe Caslon Pro" panose="0205050205050A020403" pitchFamily="18" charset="0"/>
              </a:rPr>
              <a:t>Ki nyitja ki, indítja el az autód?</a:t>
            </a:r>
            <a:endParaRPr lang="en-GB" dirty="0">
              <a:latin typeface="Adobe Caslon Pro" panose="0205050205050A020403" pitchFamily="18" charset="0"/>
            </a:endParaRPr>
          </a:p>
        </p:txBody>
      </p:sp>
      <p:pic>
        <p:nvPicPr>
          <p:cNvPr id="6" name="Picture 5"/>
          <p:cNvPicPr>
            <a:picLocks noChangeAspect="1"/>
          </p:cNvPicPr>
          <p:nvPr/>
        </p:nvPicPr>
        <p:blipFill>
          <a:blip r:embed="rId4"/>
          <a:stretch>
            <a:fillRect/>
          </a:stretch>
        </p:blipFill>
        <p:spPr>
          <a:xfrm>
            <a:off x="10297037" y="634006"/>
            <a:ext cx="1615580" cy="743776"/>
          </a:xfrm>
          <a:prstGeom prst="rect">
            <a:avLst/>
          </a:prstGeom>
        </p:spPr>
      </p:pic>
      <p:sp>
        <p:nvSpPr>
          <p:cNvPr id="5" name="Left-Right Arrow 4"/>
          <p:cNvSpPr/>
          <p:nvPr/>
        </p:nvSpPr>
        <p:spPr>
          <a:xfrm>
            <a:off x="3923071" y="3181486"/>
            <a:ext cx="4941696" cy="3624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5"/>
          <a:stretch>
            <a:fillRect/>
          </a:stretch>
        </p:blipFill>
        <p:spPr>
          <a:xfrm>
            <a:off x="8864767" y="2299355"/>
            <a:ext cx="2594728" cy="2075783"/>
          </a:xfrm>
          <a:prstGeom prst="rect">
            <a:avLst/>
          </a:prstGeom>
        </p:spPr>
      </p:pic>
      <p:pic>
        <p:nvPicPr>
          <p:cNvPr id="4" name="Picture 3"/>
          <p:cNvPicPr>
            <a:picLocks noChangeAspect="1"/>
          </p:cNvPicPr>
          <p:nvPr/>
        </p:nvPicPr>
        <p:blipFill>
          <a:blip r:embed="rId6"/>
          <a:stretch>
            <a:fillRect/>
          </a:stretch>
        </p:blipFill>
        <p:spPr>
          <a:xfrm rot="18654891">
            <a:off x="8941705" y="3009451"/>
            <a:ext cx="473194" cy="655589"/>
          </a:xfrm>
          <a:prstGeom prst="rect">
            <a:avLst/>
          </a:prstGeom>
        </p:spPr>
      </p:pic>
      <p:pic>
        <p:nvPicPr>
          <p:cNvPr id="10" name="Picture 9"/>
          <p:cNvPicPr>
            <a:picLocks noChangeAspect="1"/>
          </p:cNvPicPr>
          <p:nvPr/>
        </p:nvPicPr>
        <p:blipFill>
          <a:blip r:embed="rId7"/>
          <a:stretch>
            <a:fillRect/>
          </a:stretch>
        </p:blipFill>
        <p:spPr>
          <a:xfrm>
            <a:off x="4826309" y="4040690"/>
            <a:ext cx="4210866" cy="3158150"/>
          </a:xfrm>
          <a:prstGeom prst="rect">
            <a:avLst/>
          </a:prstGeom>
        </p:spPr>
      </p:pic>
      <p:pic>
        <p:nvPicPr>
          <p:cNvPr id="3" name="Picture 2"/>
          <p:cNvPicPr>
            <a:picLocks noChangeAspect="1"/>
          </p:cNvPicPr>
          <p:nvPr/>
        </p:nvPicPr>
        <p:blipFill>
          <a:blip r:embed="rId8"/>
          <a:stretch>
            <a:fillRect/>
          </a:stretch>
        </p:blipFill>
        <p:spPr>
          <a:xfrm>
            <a:off x="314690" y="2077371"/>
            <a:ext cx="3767405" cy="1962849"/>
          </a:xfrm>
          <a:prstGeom prst="rect">
            <a:avLst/>
          </a:prstGeom>
        </p:spPr>
      </p:pic>
      <p:sp>
        <p:nvSpPr>
          <p:cNvPr id="11" name="Left-Right Arrow 10"/>
          <p:cNvSpPr/>
          <p:nvPr/>
        </p:nvSpPr>
        <p:spPr>
          <a:xfrm rot="683065">
            <a:off x="2820057" y="4664917"/>
            <a:ext cx="2297416" cy="3624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Left-Right Arrow 11"/>
          <p:cNvSpPr/>
          <p:nvPr/>
        </p:nvSpPr>
        <p:spPr>
          <a:xfrm rot="8563932">
            <a:off x="7343400" y="3956509"/>
            <a:ext cx="1863405" cy="3624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1178727" y="6240936"/>
            <a:ext cx="4299254" cy="523220"/>
          </a:xfrm>
          <a:prstGeom prst="rect">
            <a:avLst/>
          </a:prstGeom>
        </p:spPr>
        <p:txBody>
          <a:bodyPr wrap="none">
            <a:spAutoFit/>
          </a:bodyPr>
          <a:lstStyle/>
          <a:p>
            <a:pPr algn="ctr"/>
            <a:r>
              <a:rPr lang="hu-HU" sz="2800" dirty="0">
                <a:ln w="0"/>
                <a:solidFill>
                  <a:srgbClr val="FF0000"/>
                </a:solidFill>
                <a:effectLst>
                  <a:outerShdw blurRad="38100" dist="19050" dir="2700000" algn="tl" rotWithShape="0">
                    <a:schemeClr val="dk1">
                      <a:alpha val="40000"/>
                    </a:schemeClr>
                  </a:outerShdw>
                </a:effectLst>
                <a:latin typeface="Adobe Caslon Pro" panose="0205050205050A020403" pitchFamily="18" charset="0"/>
              </a:rPr>
              <a:t>Bárki, 30 dollárnyi eszközzel</a:t>
            </a:r>
            <a:endParaRPr lang="en-US" sz="2800" dirty="0">
              <a:ln w="0"/>
              <a:solidFill>
                <a:srgbClr val="FF0000"/>
              </a:solidFill>
              <a:effectLst>
                <a:outerShdw blurRad="38100" dist="19050" dir="2700000" algn="tl" rotWithShape="0">
                  <a:schemeClr val="dk1">
                    <a:alpha val="40000"/>
                  </a:schemeClr>
                </a:outerShdw>
              </a:effectLst>
              <a:latin typeface="Adobe Caslon Pro" panose="0205050205050A020403" pitchFamily="18" charset="0"/>
            </a:endParaRPr>
          </a:p>
        </p:txBody>
      </p:sp>
    </p:spTree>
    <p:extLst>
      <p:ext uri="{BB962C8B-B14F-4D97-AF65-F5344CB8AC3E}">
        <p14:creationId xmlns:p14="http://schemas.microsoft.com/office/powerpoint/2010/main" val="405247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895602" y="4983402"/>
            <a:ext cx="2416857" cy="1836811"/>
          </a:xfrm>
          <a:prstGeom prst="rect">
            <a:avLst/>
          </a:prstGeom>
        </p:spPr>
      </p:pic>
      <p:sp>
        <p:nvSpPr>
          <p:cNvPr id="2" name="Title 1"/>
          <p:cNvSpPr>
            <a:spLocks noGrp="1"/>
          </p:cNvSpPr>
          <p:nvPr>
            <p:ph type="title"/>
          </p:nvPr>
        </p:nvSpPr>
        <p:spPr>
          <a:xfrm>
            <a:off x="1565482" y="363346"/>
            <a:ext cx="9905998" cy="1478570"/>
          </a:xfrm>
        </p:spPr>
        <p:txBody>
          <a:bodyPr>
            <a:normAutofit/>
          </a:bodyPr>
          <a:lstStyle/>
          <a:p>
            <a:r>
              <a:rPr lang="hu-HU" sz="2800" dirty="0">
                <a:latin typeface="Adobe Caslon Pro" panose="0205050205050A020403" pitchFamily="18" charset="0"/>
              </a:rPr>
              <a:t> </a:t>
            </a:r>
            <a:r>
              <a:rPr lang="hu-HU" sz="2800" dirty="0" err="1">
                <a:latin typeface="Adobe Caslon Pro" panose="0205050205050A020403" pitchFamily="18" charset="0"/>
              </a:rPr>
              <a:t>Remote</a:t>
            </a:r>
            <a:r>
              <a:rPr lang="hu-HU" sz="2800" dirty="0">
                <a:latin typeface="Adobe Caslon Pro" panose="0205050205050A020403" pitchFamily="18" charset="0"/>
              </a:rPr>
              <a:t> </a:t>
            </a:r>
            <a:r>
              <a:rPr lang="hu-HU" sz="2800" dirty="0" err="1">
                <a:latin typeface="Adobe Caslon Pro" panose="0205050205050A020403" pitchFamily="18" charset="0"/>
              </a:rPr>
              <a:t>Keyless</a:t>
            </a:r>
            <a:r>
              <a:rPr lang="hu-HU" sz="2800" dirty="0">
                <a:latin typeface="Adobe Caslon Pro" panose="0205050205050A020403" pitchFamily="18" charset="0"/>
              </a:rPr>
              <a:t> </a:t>
            </a:r>
            <a:r>
              <a:rPr lang="hu-HU" sz="2800" dirty="0" err="1">
                <a:latin typeface="Adobe Caslon Pro" panose="0205050205050A020403" pitchFamily="18" charset="0"/>
              </a:rPr>
              <a:t>Entry</a:t>
            </a:r>
            <a:r>
              <a:rPr lang="hu-HU" sz="2800" dirty="0">
                <a:latin typeface="Adobe Caslon Pro" panose="0205050205050A020403" pitchFamily="18" charset="0"/>
              </a:rPr>
              <a:t> System</a:t>
            </a:r>
            <a:endParaRPr lang="en-GB" sz="2800" dirty="0">
              <a:latin typeface="Adobe Caslon Pro" panose="0205050205050A020403" pitchFamily="18" charset="0"/>
            </a:endParaRPr>
          </a:p>
        </p:txBody>
      </p:sp>
      <p:pic>
        <p:nvPicPr>
          <p:cNvPr id="3" name="Picture 2"/>
          <p:cNvPicPr>
            <a:picLocks noChangeAspect="1"/>
          </p:cNvPicPr>
          <p:nvPr/>
        </p:nvPicPr>
        <p:blipFill>
          <a:blip r:embed="rId4"/>
          <a:stretch>
            <a:fillRect/>
          </a:stretch>
        </p:blipFill>
        <p:spPr>
          <a:xfrm>
            <a:off x="2778148" y="1349706"/>
            <a:ext cx="9167364" cy="4192159"/>
          </a:xfrm>
          <a:prstGeom prst="rect">
            <a:avLst/>
          </a:prstGeom>
        </p:spPr>
      </p:pic>
      <p:pic>
        <p:nvPicPr>
          <p:cNvPr id="4" name="Picture 3"/>
          <p:cNvPicPr>
            <a:picLocks noChangeAspect="1"/>
          </p:cNvPicPr>
          <p:nvPr/>
        </p:nvPicPr>
        <p:blipFill>
          <a:blip r:embed="rId5"/>
          <a:stretch>
            <a:fillRect/>
          </a:stretch>
        </p:blipFill>
        <p:spPr>
          <a:xfrm>
            <a:off x="298046" y="2146811"/>
            <a:ext cx="2743200" cy="2743200"/>
          </a:xfrm>
          <a:prstGeom prst="rect">
            <a:avLst/>
          </a:prstGeom>
        </p:spPr>
      </p:pic>
      <p:sp>
        <p:nvSpPr>
          <p:cNvPr id="6" name="Rectangle 5"/>
          <p:cNvSpPr/>
          <p:nvPr/>
        </p:nvSpPr>
        <p:spPr>
          <a:xfrm>
            <a:off x="-514684" y="5728813"/>
            <a:ext cx="12078929" cy="830997"/>
          </a:xfrm>
          <a:prstGeom prst="rect">
            <a:avLst/>
          </a:prstGeom>
        </p:spPr>
        <p:txBody>
          <a:bodyPr wrap="square">
            <a:spAutoFit/>
          </a:bodyPr>
          <a:lstStyle/>
          <a:p>
            <a:pPr algn="ctr"/>
            <a:r>
              <a:rPr lang="hu-HU" sz="2400" dirty="0">
                <a:ln w="0"/>
                <a:latin typeface="Adobe Caslon Pro" panose="0205050205050A020403" pitchFamily="18" charset="0"/>
              </a:rPr>
              <a:t>Nagy biztonságú hardver, </a:t>
            </a:r>
          </a:p>
          <a:p>
            <a:pPr algn="ctr"/>
            <a:r>
              <a:rPr lang="hu-HU" sz="2400" dirty="0">
                <a:ln w="0"/>
                <a:latin typeface="Adobe Caslon Pro" panose="0205050205050A020403" pitchFamily="18" charset="0"/>
              </a:rPr>
              <a:t>támadások elleni teljeskörű védelem</a:t>
            </a:r>
            <a:endParaRPr lang="en-US" sz="2400" dirty="0">
              <a:ln w="0"/>
              <a:latin typeface="Adobe Caslon Pro" panose="0205050205050A020403" pitchFamily="18" charset="0"/>
            </a:endParaRPr>
          </a:p>
        </p:txBody>
      </p:sp>
      <p:pic>
        <p:nvPicPr>
          <p:cNvPr id="7" name="Picture 6"/>
          <p:cNvPicPr>
            <a:picLocks noChangeAspect="1"/>
          </p:cNvPicPr>
          <p:nvPr/>
        </p:nvPicPr>
        <p:blipFill>
          <a:blip r:embed="rId6"/>
          <a:stretch>
            <a:fillRect/>
          </a:stretch>
        </p:blipFill>
        <p:spPr>
          <a:xfrm>
            <a:off x="10329932" y="605930"/>
            <a:ext cx="1615580" cy="743776"/>
          </a:xfrm>
          <a:prstGeom prst="rect">
            <a:avLst/>
          </a:prstGeom>
        </p:spPr>
      </p:pic>
      <p:pic>
        <p:nvPicPr>
          <p:cNvPr id="8" name="Picture 7"/>
          <p:cNvPicPr>
            <a:picLocks noChangeAspect="1"/>
          </p:cNvPicPr>
          <p:nvPr/>
        </p:nvPicPr>
        <p:blipFill>
          <a:blip r:embed="rId7"/>
          <a:stretch>
            <a:fillRect/>
          </a:stretch>
        </p:blipFill>
        <p:spPr>
          <a:xfrm>
            <a:off x="1962963" y="3026214"/>
            <a:ext cx="1003439" cy="1250868"/>
          </a:xfrm>
          <a:prstGeom prst="rect">
            <a:avLst/>
          </a:prstGeom>
        </p:spPr>
      </p:pic>
      <p:pic>
        <p:nvPicPr>
          <p:cNvPr id="9" name="Picture 8"/>
          <p:cNvPicPr>
            <a:picLocks noChangeAspect="1"/>
          </p:cNvPicPr>
          <p:nvPr/>
        </p:nvPicPr>
        <p:blipFill>
          <a:blip r:embed="rId7"/>
          <a:stretch>
            <a:fillRect/>
          </a:stretch>
        </p:blipFill>
        <p:spPr>
          <a:xfrm>
            <a:off x="9078821" y="2828276"/>
            <a:ext cx="813720" cy="1014368"/>
          </a:xfrm>
          <a:prstGeom prst="rect">
            <a:avLst/>
          </a:prstGeom>
        </p:spPr>
      </p:pic>
      <p:pic>
        <p:nvPicPr>
          <p:cNvPr id="10" name="Picture 9"/>
          <p:cNvPicPr>
            <a:picLocks noChangeAspect="1"/>
          </p:cNvPicPr>
          <p:nvPr/>
        </p:nvPicPr>
        <p:blipFill>
          <a:blip r:embed="rId7"/>
          <a:stretch>
            <a:fillRect/>
          </a:stretch>
        </p:blipFill>
        <p:spPr>
          <a:xfrm>
            <a:off x="529104" y="3037592"/>
            <a:ext cx="1003439" cy="1250868"/>
          </a:xfrm>
          <a:prstGeom prst="rect">
            <a:avLst/>
          </a:prstGeom>
        </p:spPr>
      </p:pic>
    </p:spTree>
    <p:extLst>
      <p:ext uri="{BB962C8B-B14F-4D97-AF65-F5344CB8AC3E}">
        <p14:creationId xmlns:p14="http://schemas.microsoft.com/office/powerpoint/2010/main" val="1358554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503034" y="2416923"/>
            <a:ext cx="5345414" cy="3407701"/>
          </a:xfrm>
          <a:prstGeom prst="rect">
            <a:avLst/>
          </a:prstGeom>
        </p:spPr>
      </p:pic>
      <p:sp>
        <p:nvSpPr>
          <p:cNvPr id="2" name="Title 1"/>
          <p:cNvSpPr>
            <a:spLocks noGrp="1"/>
          </p:cNvSpPr>
          <p:nvPr>
            <p:ph type="title"/>
          </p:nvPr>
        </p:nvSpPr>
        <p:spPr>
          <a:xfrm>
            <a:off x="1470109" y="715280"/>
            <a:ext cx="9613861" cy="1080938"/>
          </a:xfrm>
        </p:spPr>
        <p:txBody>
          <a:bodyPr>
            <a:normAutofit/>
          </a:bodyPr>
          <a:lstStyle/>
          <a:p>
            <a:r>
              <a:rPr lang="hu-HU" dirty="0">
                <a:latin typeface="Adobe Caslon Pro" panose="0205050205050A020403" pitchFamily="18" charset="0"/>
              </a:rPr>
              <a:t>Miben legyen más?</a:t>
            </a:r>
            <a:endParaRPr lang="en-GB" dirty="0">
              <a:latin typeface="Adobe Caslon Pro" panose="0205050205050A020403" pitchFamily="18" charset="0"/>
            </a:endParaRPr>
          </a:p>
        </p:txBody>
      </p:sp>
      <p:pic>
        <p:nvPicPr>
          <p:cNvPr id="10" name="Picture 9"/>
          <p:cNvPicPr>
            <a:picLocks noChangeAspect="1"/>
          </p:cNvPicPr>
          <p:nvPr/>
        </p:nvPicPr>
        <p:blipFill>
          <a:blip r:embed="rId4"/>
          <a:stretch>
            <a:fillRect/>
          </a:stretch>
        </p:blipFill>
        <p:spPr>
          <a:xfrm>
            <a:off x="10401796" y="511973"/>
            <a:ext cx="1615580" cy="743776"/>
          </a:xfrm>
          <a:prstGeom prst="rect">
            <a:avLst/>
          </a:prstGeom>
        </p:spPr>
      </p:pic>
      <p:sp>
        <p:nvSpPr>
          <p:cNvPr id="12" name="TextBox 11"/>
          <p:cNvSpPr txBox="1"/>
          <p:nvPr/>
        </p:nvSpPr>
        <p:spPr>
          <a:xfrm>
            <a:off x="781665" y="2135615"/>
            <a:ext cx="8834283" cy="3970318"/>
          </a:xfrm>
          <a:prstGeom prst="rect">
            <a:avLst/>
          </a:prstGeom>
          <a:noFill/>
        </p:spPr>
        <p:txBody>
          <a:bodyPr wrap="square" rtlCol="0">
            <a:spAutoFit/>
          </a:bodyPr>
          <a:lstStyle/>
          <a:p>
            <a:pPr marL="457200" indent="-457200">
              <a:buFont typeface="Arial" panose="020B0604020202020204" pitchFamily="34" charset="0"/>
              <a:buChar char="•"/>
            </a:pPr>
            <a:r>
              <a:rPr lang="hu-HU" sz="2800" dirty="0">
                <a:latin typeface="Adobe Caslon Pro" panose="0205050205050A020403" pitchFamily="18" charset="0"/>
              </a:rPr>
              <a:t>Nincsenek ugrókódok</a:t>
            </a:r>
          </a:p>
          <a:p>
            <a:pPr marL="457200" indent="-457200">
              <a:buFont typeface="Arial" panose="020B0604020202020204" pitchFamily="34" charset="0"/>
              <a:buChar char="•"/>
            </a:pPr>
            <a:endParaRPr lang="hu-HU" sz="2800" dirty="0">
              <a:latin typeface="Adobe Caslon Pro" panose="0205050205050A020403" pitchFamily="18" charset="0"/>
            </a:endParaRPr>
          </a:p>
          <a:p>
            <a:pPr marL="457200" indent="-457200">
              <a:buFont typeface="Arial" panose="020B0604020202020204" pitchFamily="34" charset="0"/>
              <a:buChar char="•"/>
            </a:pPr>
            <a:r>
              <a:rPr lang="hu-HU" sz="2800" dirty="0">
                <a:latin typeface="Adobe Caslon Pro" panose="0205050205050A020403" pitchFamily="18" charset="0"/>
              </a:rPr>
              <a:t>Nem dekódolható a kommunikáció </a:t>
            </a:r>
          </a:p>
          <a:p>
            <a:pPr marL="457200" indent="-457200">
              <a:buFont typeface="Arial" panose="020B0604020202020204" pitchFamily="34" charset="0"/>
              <a:buChar char="•"/>
            </a:pPr>
            <a:endParaRPr lang="hu-HU" sz="2800" dirty="0">
              <a:latin typeface="Adobe Caslon Pro" panose="0205050205050A020403" pitchFamily="18" charset="0"/>
            </a:endParaRPr>
          </a:p>
          <a:p>
            <a:pPr marL="457200" indent="-457200">
              <a:buFont typeface="Arial" panose="020B0604020202020204" pitchFamily="34" charset="0"/>
              <a:buChar char="•"/>
            </a:pPr>
            <a:r>
              <a:rPr lang="hu-HU" sz="2800" dirty="0">
                <a:latin typeface="Adobe Caslon Pro" panose="0205050205050A020403" pitchFamily="18" charset="0"/>
              </a:rPr>
              <a:t>Beépített kulcsok, kódok nélküli működés</a:t>
            </a:r>
          </a:p>
          <a:p>
            <a:pPr marL="457200" indent="-457200">
              <a:buFont typeface="Arial" panose="020B0604020202020204" pitchFamily="34" charset="0"/>
              <a:buChar char="•"/>
            </a:pPr>
            <a:endParaRPr lang="hu-HU" sz="2800" dirty="0">
              <a:latin typeface="Adobe Caslon Pro" panose="0205050205050A020403" pitchFamily="18" charset="0"/>
            </a:endParaRPr>
          </a:p>
          <a:p>
            <a:pPr marL="457200" indent="-457200">
              <a:buFont typeface="Arial" panose="020B0604020202020204" pitchFamily="34" charset="0"/>
              <a:buChar char="•"/>
            </a:pPr>
            <a:r>
              <a:rPr lang="hu-HU" sz="2800" dirty="0">
                <a:latin typeface="Adobe Caslon Pro" panose="0205050205050A020403" pitchFamily="18" charset="0"/>
              </a:rPr>
              <a:t>FIPS szabványos kriptográfia</a:t>
            </a:r>
          </a:p>
          <a:p>
            <a:pPr marL="457200" indent="-457200">
              <a:buFont typeface="Arial" panose="020B0604020202020204" pitchFamily="34" charset="0"/>
              <a:buChar char="•"/>
            </a:pPr>
            <a:endParaRPr lang="hu-HU" sz="2800" dirty="0">
              <a:latin typeface="Adobe Caslon Pro" panose="0205050205050A020403" pitchFamily="18" charset="0"/>
            </a:endParaRPr>
          </a:p>
          <a:p>
            <a:pPr marL="457200" indent="-457200">
              <a:buFont typeface="Arial" panose="020B0604020202020204" pitchFamily="34" charset="0"/>
              <a:buChar char="•"/>
            </a:pPr>
            <a:r>
              <a:rPr lang="hu-HU" sz="2800" dirty="0">
                <a:latin typeface="Adobe Caslon Pro" panose="0205050205050A020403" pitchFamily="18" charset="0"/>
              </a:rPr>
              <a:t>Az </a:t>
            </a:r>
            <a:r>
              <a:rPr lang="hu-HU" sz="2800" dirty="0" err="1">
                <a:latin typeface="Adobe Caslon Pro" panose="0205050205050A020403" pitchFamily="18" charset="0"/>
              </a:rPr>
              <a:t>IoT</a:t>
            </a:r>
            <a:r>
              <a:rPr lang="hu-HU" sz="2800" dirty="0">
                <a:latin typeface="Adobe Caslon Pro" panose="0205050205050A020403" pitchFamily="18" charset="0"/>
              </a:rPr>
              <a:t> biztonságával azonos szintű biztonság</a:t>
            </a:r>
          </a:p>
        </p:txBody>
      </p:sp>
      <p:pic>
        <p:nvPicPr>
          <p:cNvPr id="15" name="Picture 14"/>
          <p:cNvPicPr>
            <a:picLocks noChangeAspect="1"/>
          </p:cNvPicPr>
          <p:nvPr/>
        </p:nvPicPr>
        <p:blipFill>
          <a:blip r:embed="rId5"/>
          <a:stretch>
            <a:fillRect/>
          </a:stretch>
        </p:blipFill>
        <p:spPr>
          <a:xfrm>
            <a:off x="9416464" y="4585252"/>
            <a:ext cx="398967" cy="497345"/>
          </a:xfrm>
          <a:prstGeom prst="rect">
            <a:avLst/>
          </a:prstGeom>
        </p:spPr>
      </p:pic>
      <p:pic>
        <p:nvPicPr>
          <p:cNvPr id="16" name="Picture 15"/>
          <p:cNvPicPr>
            <a:picLocks noChangeAspect="1"/>
          </p:cNvPicPr>
          <p:nvPr/>
        </p:nvPicPr>
        <p:blipFill>
          <a:blip r:embed="rId6"/>
          <a:stretch>
            <a:fillRect/>
          </a:stretch>
        </p:blipFill>
        <p:spPr>
          <a:xfrm>
            <a:off x="7421217" y="2077526"/>
            <a:ext cx="1032581" cy="1430594"/>
          </a:xfrm>
          <a:prstGeom prst="rect">
            <a:avLst/>
          </a:prstGeom>
        </p:spPr>
      </p:pic>
      <p:pic>
        <p:nvPicPr>
          <p:cNvPr id="3" name="Picture 2"/>
          <p:cNvPicPr>
            <a:picLocks noChangeAspect="1"/>
          </p:cNvPicPr>
          <p:nvPr/>
        </p:nvPicPr>
        <p:blipFill>
          <a:blip r:embed="rId5"/>
          <a:stretch>
            <a:fillRect/>
          </a:stretch>
        </p:blipFill>
        <p:spPr>
          <a:xfrm rot="16200000">
            <a:off x="7740937" y="2763254"/>
            <a:ext cx="411243" cy="512647"/>
          </a:xfrm>
          <a:prstGeom prst="rect">
            <a:avLst/>
          </a:prstGeom>
        </p:spPr>
      </p:pic>
      <p:pic>
        <p:nvPicPr>
          <p:cNvPr id="4" name="Picture 3"/>
          <p:cNvPicPr>
            <a:picLocks noChangeAspect="1"/>
          </p:cNvPicPr>
          <p:nvPr/>
        </p:nvPicPr>
        <p:blipFill>
          <a:blip r:embed="rId7"/>
          <a:stretch>
            <a:fillRect/>
          </a:stretch>
        </p:blipFill>
        <p:spPr>
          <a:xfrm>
            <a:off x="10301706" y="2547556"/>
            <a:ext cx="1815760" cy="3602234"/>
          </a:xfrm>
          <a:prstGeom prst="rect">
            <a:avLst/>
          </a:prstGeom>
        </p:spPr>
      </p:pic>
    </p:spTree>
    <p:extLst>
      <p:ext uri="{BB962C8B-B14F-4D97-AF65-F5344CB8AC3E}">
        <p14:creationId xmlns:p14="http://schemas.microsoft.com/office/powerpoint/2010/main" val="1532393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427" y="190006"/>
            <a:ext cx="9613861" cy="1080938"/>
          </a:xfrm>
        </p:spPr>
        <p:txBody>
          <a:bodyPr>
            <a:normAutofit/>
          </a:bodyPr>
          <a:lstStyle/>
          <a:p>
            <a:pPr algn="ctr"/>
            <a:r>
              <a:rPr lang="hu-HU" dirty="0"/>
              <a:t>A létező megoldás</a:t>
            </a:r>
            <a:endParaRPr lang="en-GB" dirty="0"/>
          </a:p>
        </p:txBody>
      </p:sp>
      <p:pic>
        <p:nvPicPr>
          <p:cNvPr id="3" name="Picture 2"/>
          <p:cNvPicPr>
            <a:picLocks noChangeAspect="1"/>
          </p:cNvPicPr>
          <p:nvPr/>
        </p:nvPicPr>
        <p:blipFill>
          <a:blip r:embed="rId3"/>
          <a:stretch>
            <a:fillRect/>
          </a:stretch>
        </p:blipFill>
        <p:spPr>
          <a:xfrm rot="1531705">
            <a:off x="631512" y="5557597"/>
            <a:ext cx="597570" cy="744920"/>
          </a:xfrm>
          <a:prstGeom prst="rect">
            <a:avLst/>
          </a:prstGeom>
        </p:spPr>
      </p:pic>
      <p:pic>
        <p:nvPicPr>
          <p:cNvPr id="6" name="Picture 5"/>
          <p:cNvPicPr>
            <a:picLocks noChangeAspect="1"/>
          </p:cNvPicPr>
          <p:nvPr/>
        </p:nvPicPr>
        <p:blipFill>
          <a:blip r:embed="rId3"/>
          <a:stretch>
            <a:fillRect/>
          </a:stretch>
        </p:blipFill>
        <p:spPr>
          <a:xfrm rot="1531705">
            <a:off x="1847195" y="4859487"/>
            <a:ext cx="597570" cy="744920"/>
          </a:xfrm>
          <a:prstGeom prst="rect">
            <a:avLst/>
          </a:prstGeom>
        </p:spPr>
      </p:pic>
      <p:pic>
        <p:nvPicPr>
          <p:cNvPr id="7" name="Picture 6"/>
          <p:cNvPicPr>
            <a:picLocks noChangeAspect="1"/>
          </p:cNvPicPr>
          <p:nvPr/>
        </p:nvPicPr>
        <p:blipFill>
          <a:blip r:embed="rId3"/>
          <a:stretch>
            <a:fillRect/>
          </a:stretch>
        </p:blipFill>
        <p:spPr>
          <a:xfrm rot="1531705">
            <a:off x="2707454" y="5753257"/>
            <a:ext cx="597570" cy="744920"/>
          </a:xfrm>
          <a:prstGeom prst="rect">
            <a:avLst/>
          </a:prstGeom>
        </p:spPr>
      </p:pic>
      <p:pic>
        <p:nvPicPr>
          <p:cNvPr id="8" name="Picture 7"/>
          <p:cNvPicPr>
            <a:picLocks noChangeAspect="1"/>
          </p:cNvPicPr>
          <p:nvPr/>
        </p:nvPicPr>
        <p:blipFill>
          <a:blip r:embed="rId3"/>
          <a:stretch>
            <a:fillRect/>
          </a:stretch>
        </p:blipFill>
        <p:spPr>
          <a:xfrm rot="1531705">
            <a:off x="3567714" y="4859486"/>
            <a:ext cx="597570" cy="744920"/>
          </a:xfrm>
          <a:prstGeom prst="rect">
            <a:avLst/>
          </a:prstGeom>
        </p:spPr>
      </p:pic>
      <p:pic>
        <p:nvPicPr>
          <p:cNvPr id="9" name="Picture 8"/>
          <p:cNvPicPr>
            <a:picLocks noChangeAspect="1"/>
          </p:cNvPicPr>
          <p:nvPr/>
        </p:nvPicPr>
        <p:blipFill>
          <a:blip r:embed="rId3"/>
          <a:stretch>
            <a:fillRect/>
          </a:stretch>
        </p:blipFill>
        <p:spPr>
          <a:xfrm rot="1531705">
            <a:off x="4353267" y="5753257"/>
            <a:ext cx="597570" cy="744920"/>
          </a:xfrm>
          <a:prstGeom prst="rect">
            <a:avLst/>
          </a:prstGeom>
        </p:spPr>
      </p:pic>
      <p:pic>
        <p:nvPicPr>
          <p:cNvPr id="12" name="Picture 11"/>
          <p:cNvPicPr>
            <a:picLocks noChangeAspect="1"/>
          </p:cNvPicPr>
          <p:nvPr/>
        </p:nvPicPr>
        <p:blipFill>
          <a:blip r:embed="rId3"/>
          <a:stretch>
            <a:fillRect/>
          </a:stretch>
        </p:blipFill>
        <p:spPr>
          <a:xfrm rot="1531705">
            <a:off x="5364316" y="4859487"/>
            <a:ext cx="597570" cy="744920"/>
          </a:xfrm>
          <a:prstGeom prst="rect">
            <a:avLst/>
          </a:prstGeom>
        </p:spPr>
      </p:pic>
      <p:pic>
        <p:nvPicPr>
          <p:cNvPr id="13" name="Picture 12"/>
          <p:cNvPicPr>
            <a:picLocks noChangeAspect="1"/>
          </p:cNvPicPr>
          <p:nvPr/>
        </p:nvPicPr>
        <p:blipFill>
          <a:blip r:embed="rId3"/>
          <a:stretch>
            <a:fillRect/>
          </a:stretch>
        </p:blipFill>
        <p:spPr>
          <a:xfrm rot="1531705">
            <a:off x="5999080" y="5830930"/>
            <a:ext cx="597570" cy="744920"/>
          </a:xfrm>
          <a:prstGeom prst="rect">
            <a:avLst/>
          </a:prstGeom>
        </p:spPr>
      </p:pic>
      <p:pic>
        <p:nvPicPr>
          <p:cNvPr id="14" name="Picture 13"/>
          <p:cNvPicPr>
            <a:picLocks noChangeAspect="1"/>
          </p:cNvPicPr>
          <p:nvPr/>
        </p:nvPicPr>
        <p:blipFill>
          <a:blip r:embed="rId3"/>
          <a:stretch>
            <a:fillRect/>
          </a:stretch>
        </p:blipFill>
        <p:spPr>
          <a:xfrm rot="1531705">
            <a:off x="6950997" y="4901206"/>
            <a:ext cx="597570" cy="744920"/>
          </a:xfrm>
          <a:prstGeom prst="rect">
            <a:avLst/>
          </a:prstGeom>
        </p:spPr>
      </p:pic>
      <p:pic>
        <p:nvPicPr>
          <p:cNvPr id="15" name="Picture 14"/>
          <p:cNvPicPr>
            <a:picLocks noChangeAspect="1"/>
          </p:cNvPicPr>
          <p:nvPr/>
        </p:nvPicPr>
        <p:blipFill>
          <a:blip r:embed="rId3"/>
          <a:stretch>
            <a:fillRect/>
          </a:stretch>
        </p:blipFill>
        <p:spPr>
          <a:xfrm rot="1531705">
            <a:off x="7472784" y="5830931"/>
            <a:ext cx="597570" cy="744920"/>
          </a:xfrm>
          <a:prstGeom prst="rect">
            <a:avLst/>
          </a:prstGeom>
        </p:spPr>
      </p:pic>
      <p:pic>
        <p:nvPicPr>
          <p:cNvPr id="16" name="Picture 15"/>
          <p:cNvPicPr>
            <a:picLocks noChangeAspect="1"/>
          </p:cNvPicPr>
          <p:nvPr/>
        </p:nvPicPr>
        <p:blipFill>
          <a:blip r:embed="rId3"/>
          <a:stretch>
            <a:fillRect/>
          </a:stretch>
        </p:blipFill>
        <p:spPr>
          <a:xfrm rot="1531705">
            <a:off x="8430446" y="4901207"/>
            <a:ext cx="597570" cy="744920"/>
          </a:xfrm>
          <a:prstGeom prst="rect">
            <a:avLst/>
          </a:prstGeom>
        </p:spPr>
      </p:pic>
      <p:pic>
        <p:nvPicPr>
          <p:cNvPr id="17" name="Picture 16"/>
          <p:cNvPicPr>
            <a:picLocks noChangeAspect="1"/>
          </p:cNvPicPr>
          <p:nvPr/>
        </p:nvPicPr>
        <p:blipFill>
          <a:blip r:embed="rId3"/>
          <a:stretch>
            <a:fillRect/>
          </a:stretch>
        </p:blipFill>
        <p:spPr>
          <a:xfrm rot="1531705">
            <a:off x="9122869" y="5789209"/>
            <a:ext cx="597570" cy="744920"/>
          </a:xfrm>
          <a:prstGeom prst="rect">
            <a:avLst/>
          </a:prstGeom>
        </p:spPr>
      </p:pic>
      <p:pic>
        <p:nvPicPr>
          <p:cNvPr id="18" name="Picture 17"/>
          <p:cNvPicPr>
            <a:picLocks noChangeAspect="1"/>
          </p:cNvPicPr>
          <p:nvPr/>
        </p:nvPicPr>
        <p:blipFill>
          <a:blip r:embed="rId3"/>
          <a:stretch>
            <a:fillRect/>
          </a:stretch>
        </p:blipFill>
        <p:spPr>
          <a:xfrm rot="1531705">
            <a:off x="10036147" y="4859485"/>
            <a:ext cx="597570" cy="744920"/>
          </a:xfrm>
          <a:prstGeom prst="rect">
            <a:avLst/>
          </a:prstGeom>
        </p:spPr>
      </p:pic>
      <p:pic>
        <p:nvPicPr>
          <p:cNvPr id="5" name="Picture 4"/>
          <p:cNvPicPr>
            <a:picLocks noChangeAspect="1"/>
          </p:cNvPicPr>
          <p:nvPr/>
        </p:nvPicPr>
        <p:blipFill>
          <a:blip r:embed="rId4"/>
          <a:stretch>
            <a:fillRect/>
          </a:stretch>
        </p:blipFill>
        <p:spPr>
          <a:xfrm>
            <a:off x="7792111" y="1196433"/>
            <a:ext cx="2510345" cy="1327543"/>
          </a:xfrm>
          <a:prstGeom prst="rect">
            <a:avLst/>
          </a:prstGeom>
        </p:spPr>
      </p:pic>
      <p:pic>
        <p:nvPicPr>
          <p:cNvPr id="19" name="Picture 18"/>
          <p:cNvPicPr>
            <a:picLocks noChangeAspect="1"/>
          </p:cNvPicPr>
          <p:nvPr/>
        </p:nvPicPr>
        <p:blipFill>
          <a:blip r:embed="rId5"/>
          <a:stretch>
            <a:fillRect/>
          </a:stretch>
        </p:blipFill>
        <p:spPr>
          <a:xfrm>
            <a:off x="552862" y="1752332"/>
            <a:ext cx="5362703" cy="2473495"/>
          </a:xfrm>
          <a:prstGeom prst="rect">
            <a:avLst/>
          </a:prstGeom>
        </p:spPr>
      </p:pic>
      <p:pic>
        <p:nvPicPr>
          <p:cNvPr id="20" name="Picture 19"/>
          <p:cNvPicPr>
            <a:picLocks noChangeAspect="1"/>
          </p:cNvPicPr>
          <p:nvPr/>
        </p:nvPicPr>
        <p:blipFill>
          <a:blip r:embed="rId6"/>
          <a:stretch>
            <a:fillRect/>
          </a:stretch>
        </p:blipFill>
        <p:spPr>
          <a:xfrm>
            <a:off x="6464519" y="2261036"/>
            <a:ext cx="1861086" cy="1861086"/>
          </a:xfrm>
          <a:prstGeom prst="rect">
            <a:avLst/>
          </a:prstGeom>
        </p:spPr>
      </p:pic>
      <p:sp>
        <p:nvSpPr>
          <p:cNvPr id="21" name="Rectangle 20"/>
          <p:cNvSpPr/>
          <p:nvPr/>
        </p:nvSpPr>
        <p:spPr>
          <a:xfrm>
            <a:off x="8194383" y="2696421"/>
            <a:ext cx="3420837" cy="461665"/>
          </a:xfrm>
          <a:prstGeom prst="rect">
            <a:avLst/>
          </a:prstGeom>
        </p:spPr>
        <p:txBody>
          <a:bodyPr wrap="square">
            <a:spAutoFit/>
          </a:bodyPr>
          <a:lstStyle/>
          <a:p>
            <a:r>
              <a:rPr lang="en-GB" sz="2400" b="1" dirty="0"/>
              <a:t>Best </a:t>
            </a:r>
            <a:r>
              <a:rPr lang="en-GB" sz="2400" b="1" dirty="0" err="1"/>
              <a:t>IoT</a:t>
            </a:r>
            <a:r>
              <a:rPr lang="en-GB" sz="2400" b="1" dirty="0"/>
              <a:t> </a:t>
            </a:r>
            <a:r>
              <a:rPr lang="en-GB" sz="2400" b="1" dirty="0" err="1"/>
              <a:t>Startup</a:t>
            </a:r>
            <a:r>
              <a:rPr lang="en-GB" sz="2400" b="1" dirty="0"/>
              <a:t> by GE</a:t>
            </a:r>
          </a:p>
        </p:txBody>
      </p:sp>
      <p:sp>
        <p:nvSpPr>
          <p:cNvPr id="22" name="Rectangle 21"/>
          <p:cNvSpPr/>
          <p:nvPr/>
        </p:nvSpPr>
        <p:spPr>
          <a:xfrm>
            <a:off x="7403591" y="4058315"/>
            <a:ext cx="3663759" cy="584775"/>
          </a:xfrm>
          <a:prstGeom prst="rect">
            <a:avLst/>
          </a:prstGeom>
        </p:spPr>
        <p:txBody>
          <a:bodyPr wrap="none">
            <a:spAutoFit/>
          </a:bodyPr>
          <a:lstStyle/>
          <a:p>
            <a:pPr algn="ctr"/>
            <a:r>
              <a:rPr lang="hu-HU" sz="3200" b="1" dirty="0">
                <a:ln/>
                <a:solidFill>
                  <a:schemeClr val="accent3"/>
                </a:solidFill>
                <a:hlinkClick r:id="rId7"/>
              </a:rPr>
              <a:t>www.thingblox.com</a:t>
            </a:r>
            <a:endParaRPr lang="en-US" sz="3200" b="1" dirty="0">
              <a:ln/>
              <a:solidFill>
                <a:schemeClr val="accent3"/>
              </a:solidFill>
            </a:endParaRPr>
          </a:p>
        </p:txBody>
      </p:sp>
    </p:spTree>
    <p:extLst>
      <p:ext uri="{BB962C8B-B14F-4D97-AF65-F5344CB8AC3E}">
        <p14:creationId xmlns:p14="http://schemas.microsoft.com/office/powerpoint/2010/main" val="4000810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691" y="0"/>
            <a:ext cx="9905998" cy="1478570"/>
          </a:xfrm>
        </p:spPr>
        <p:txBody>
          <a:bodyPr>
            <a:normAutofit/>
          </a:bodyPr>
          <a:lstStyle/>
          <a:p>
            <a:r>
              <a:rPr lang="hu-HU" dirty="0">
                <a:latin typeface="Adobe Caslon Pro" panose="0205050205050A020403" pitchFamily="18" charset="0"/>
              </a:rPr>
              <a:t>Köszönjük a figyelmet!</a:t>
            </a:r>
            <a:endParaRPr lang="en-GB" dirty="0">
              <a:latin typeface="Adobe Caslon Pro" panose="0205050205050A020403" pitchFamily="18" charset="0"/>
            </a:endParaRPr>
          </a:p>
        </p:txBody>
      </p:sp>
      <p:pic>
        <p:nvPicPr>
          <p:cNvPr id="32" name="Picture 31"/>
          <p:cNvPicPr>
            <a:picLocks noChangeAspect="1"/>
          </p:cNvPicPr>
          <p:nvPr/>
        </p:nvPicPr>
        <p:blipFill>
          <a:blip r:embed="rId3"/>
          <a:stretch>
            <a:fillRect/>
          </a:stretch>
        </p:blipFill>
        <p:spPr>
          <a:xfrm>
            <a:off x="10281439" y="584661"/>
            <a:ext cx="1615580" cy="743776"/>
          </a:xfrm>
          <a:prstGeom prst="rect">
            <a:avLst/>
          </a:prstGeom>
        </p:spPr>
      </p:pic>
      <p:pic>
        <p:nvPicPr>
          <p:cNvPr id="8" name="Picture 7"/>
          <p:cNvPicPr>
            <a:picLocks noChangeAspect="1"/>
          </p:cNvPicPr>
          <p:nvPr/>
        </p:nvPicPr>
        <p:blipFill>
          <a:blip r:embed="rId4"/>
          <a:stretch>
            <a:fillRect/>
          </a:stretch>
        </p:blipFill>
        <p:spPr>
          <a:xfrm>
            <a:off x="1413169" y="1839043"/>
            <a:ext cx="8868270" cy="4985968"/>
          </a:xfrm>
          <a:prstGeom prst="rect">
            <a:avLst/>
          </a:prstGeom>
        </p:spPr>
      </p:pic>
      <p:sp>
        <p:nvSpPr>
          <p:cNvPr id="4" name="Rectangle 3"/>
          <p:cNvSpPr/>
          <p:nvPr/>
        </p:nvSpPr>
        <p:spPr>
          <a:xfrm>
            <a:off x="2311160" y="1293697"/>
            <a:ext cx="7223581" cy="129266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hu-HU" sz="2400" b="1" dirty="0">
                <a:ln/>
                <a:solidFill>
                  <a:schemeClr val="accent3"/>
                </a:solidFill>
                <a:hlinkClick r:id="rId5"/>
              </a:rPr>
              <a:t>www.thingblox.com</a:t>
            </a:r>
            <a:r>
              <a:rPr lang="hu-HU" sz="2400" b="1" dirty="0">
                <a:ln/>
                <a:solidFill>
                  <a:schemeClr val="accent3"/>
                </a:solidFill>
              </a:rPr>
              <a:t>                         </a:t>
            </a:r>
            <a:r>
              <a:rPr lang="hu-HU" sz="2400" b="1" dirty="0">
                <a:ln/>
                <a:solidFill>
                  <a:schemeClr val="accent3"/>
                </a:solidFill>
                <a:hlinkClick r:id="rId6"/>
              </a:rPr>
              <a:t>www.thingblox.eu</a:t>
            </a:r>
            <a:endParaRPr lang="en-US" sz="2400" b="1" dirty="0">
              <a:ln/>
              <a:solidFill>
                <a:schemeClr val="accent3"/>
              </a:solidFill>
            </a:endParaRPr>
          </a:p>
          <a:p>
            <a:pPr algn="ctr"/>
            <a:endParaRPr lang="en-US" sz="5400" b="1" dirty="0">
              <a:ln/>
              <a:solidFill>
                <a:schemeClr val="accent3"/>
              </a:solidFill>
            </a:endParaRPr>
          </a:p>
        </p:txBody>
      </p:sp>
    </p:spTree>
    <p:extLst>
      <p:ext uri="{BB962C8B-B14F-4D97-AF65-F5344CB8AC3E}">
        <p14:creationId xmlns:p14="http://schemas.microsoft.com/office/powerpoint/2010/main" val="4207863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660" y="584647"/>
            <a:ext cx="9064487" cy="1080938"/>
          </a:xfrm>
        </p:spPr>
        <p:txBody>
          <a:bodyPr>
            <a:normAutofit fontScale="90000"/>
          </a:bodyPr>
          <a:lstStyle/>
          <a:p>
            <a:pPr algn="ctr"/>
            <a:r>
              <a:rPr lang="hu-HU" dirty="0">
                <a:latin typeface="Adobe Caslon Pro" panose="0205050205050A020403" pitchFamily="18" charset="0"/>
              </a:rPr>
              <a:t>‚</a:t>
            </a:r>
            <a:r>
              <a:rPr lang="hu-HU" dirty="0" err="1">
                <a:latin typeface="Adobe Caslon Pro" panose="0205050205050A020403" pitchFamily="18" charset="0"/>
              </a:rPr>
              <a:t>Insecurity</a:t>
            </a:r>
            <a:r>
              <a:rPr lang="hu-HU" dirty="0">
                <a:latin typeface="Adobe Caslon Pro" panose="0205050205050A020403" pitchFamily="18" charset="0"/>
              </a:rPr>
              <a:t> </a:t>
            </a:r>
            <a:r>
              <a:rPr lang="hu-HU" sz="1800" dirty="0">
                <a:latin typeface="Adobe Caslon Pro" panose="0205050205050A020403" pitchFamily="18" charset="0"/>
              </a:rPr>
              <a:t>of</a:t>
            </a:r>
            <a:r>
              <a:rPr lang="hu-HU" dirty="0">
                <a:latin typeface="Adobe Caslon Pro" panose="0205050205050A020403" pitchFamily="18" charset="0"/>
              </a:rPr>
              <a:t> </a:t>
            </a:r>
            <a:r>
              <a:rPr lang="hu-HU" dirty="0" err="1">
                <a:latin typeface="Adobe Caslon Pro" panose="0205050205050A020403" pitchFamily="18" charset="0"/>
              </a:rPr>
              <a:t>things</a:t>
            </a:r>
            <a:r>
              <a:rPr lang="hu-HU" dirty="0">
                <a:latin typeface="Adobe Caslon Pro" panose="0205050205050A020403" pitchFamily="18" charset="0"/>
              </a:rPr>
              <a:t>’ a világban 2016. </a:t>
            </a:r>
            <a:endParaRPr lang="en-GB" dirty="0">
              <a:latin typeface="Adobe Caslon Pro" panose="0205050205050A020403" pitchFamily="18" charset="0"/>
            </a:endParaRPr>
          </a:p>
        </p:txBody>
      </p:sp>
      <p:pic>
        <p:nvPicPr>
          <p:cNvPr id="10" name="Picture 9"/>
          <p:cNvPicPr>
            <a:picLocks noChangeAspect="1"/>
          </p:cNvPicPr>
          <p:nvPr/>
        </p:nvPicPr>
        <p:blipFill>
          <a:blip r:embed="rId3"/>
          <a:stretch>
            <a:fillRect/>
          </a:stretch>
        </p:blipFill>
        <p:spPr>
          <a:xfrm>
            <a:off x="10361123" y="584647"/>
            <a:ext cx="1615580" cy="743776"/>
          </a:xfrm>
          <a:prstGeom prst="rect">
            <a:avLst/>
          </a:prstGeom>
        </p:spPr>
      </p:pic>
      <p:sp>
        <p:nvSpPr>
          <p:cNvPr id="8" name="TextBox 7"/>
          <p:cNvSpPr txBox="1"/>
          <p:nvPr/>
        </p:nvSpPr>
        <p:spPr>
          <a:xfrm>
            <a:off x="1300180" y="1791547"/>
            <a:ext cx="8921488" cy="2862322"/>
          </a:xfrm>
          <a:prstGeom prst="rect">
            <a:avLst/>
          </a:prstGeom>
          <a:noFill/>
        </p:spPr>
        <p:txBody>
          <a:bodyPr wrap="square" rtlCol="0">
            <a:spAutoFit/>
          </a:bodyPr>
          <a:lstStyle/>
          <a:p>
            <a:pPr marL="571500" indent="-571500">
              <a:buFont typeface="Arial" panose="020B0604020202020204" pitchFamily="34" charset="0"/>
              <a:buChar char="•"/>
            </a:pPr>
            <a:r>
              <a:rPr lang="hu-HU" sz="3600" dirty="0">
                <a:latin typeface="Adobe Caslon Pro" panose="0205050205050A020403" pitchFamily="18" charset="0"/>
              </a:rPr>
              <a:t>400+ </a:t>
            </a:r>
            <a:r>
              <a:rPr lang="hu-HU" sz="3600" dirty="0" err="1">
                <a:latin typeface="Adobe Caslon Pro" panose="0205050205050A020403" pitchFamily="18" charset="0"/>
              </a:rPr>
              <a:t>IoT</a:t>
            </a:r>
            <a:r>
              <a:rPr lang="hu-HU" sz="3600" dirty="0">
                <a:latin typeface="Adobe Caslon Pro" panose="0205050205050A020403" pitchFamily="18" charset="0"/>
              </a:rPr>
              <a:t> </a:t>
            </a:r>
            <a:r>
              <a:rPr lang="hu-HU" sz="3600" dirty="0" err="1">
                <a:latin typeface="Adobe Caslon Pro" panose="0205050205050A020403" pitchFamily="18" charset="0"/>
              </a:rPr>
              <a:t>cloud</a:t>
            </a:r>
            <a:r>
              <a:rPr lang="hu-HU" sz="3600" dirty="0">
                <a:latin typeface="Adobe Caslon Pro" panose="0205050205050A020403" pitchFamily="18" charset="0"/>
              </a:rPr>
              <a:t> platform</a:t>
            </a:r>
          </a:p>
          <a:p>
            <a:pPr marL="571500" indent="-571500">
              <a:buFont typeface="Arial" panose="020B0604020202020204" pitchFamily="34" charset="0"/>
              <a:buChar char="•"/>
            </a:pPr>
            <a:endParaRPr lang="hu-HU" sz="3600" dirty="0">
              <a:latin typeface="Adobe Caslon Pro" panose="0205050205050A020403" pitchFamily="18" charset="0"/>
              <a:hlinkClick r:id="rId4" tooltip="Embedded system"/>
            </a:endParaRPr>
          </a:p>
          <a:p>
            <a:pPr marL="571500" indent="-571500">
              <a:buFont typeface="Arial" panose="020B0604020202020204" pitchFamily="34" charset="0"/>
              <a:buChar char="•"/>
            </a:pPr>
            <a:r>
              <a:rPr lang="hu-HU" sz="3600" dirty="0">
                <a:latin typeface="Adobe Caslon Pro" panose="0205050205050A020403" pitchFamily="18" charset="0"/>
              </a:rPr>
              <a:t>Nem biztonságos rendszerek</a:t>
            </a:r>
          </a:p>
          <a:p>
            <a:pPr marL="571500" indent="-571500">
              <a:buFont typeface="Arial" panose="020B0604020202020204" pitchFamily="34" charset="0"/>
              <a:buChar char="•"/>
            </a:pPr>
            <a:endParaRPr lang="hu-HU" sz="3600" dirty="0">
              <a:latin typeface="Adobe Caslon Pro" panose="0205050205050A020403" pitchFamily="18" charset="0"/>
            </a:endParaRPr>
          </a:p>
          <a:p>
            <a:pPr marL="571500" indent="-571500">
              <a:buFont typeface="Arial" panose="020B0604020202020204" pitchFamily="34" charset="0"/>
              <a:buChar char="•"/>
            </a:pPr>
            <a:r>
              <a:rPr lang="hu-HU" sz="3600" dirty="0">
                <a:latin typeface="Adobe Caslon Pro" panose="0205050205050A020403" pitchFamily="18" charset="0"/>
              </a:rPr>
              <a:t>Áttekinthetetlen kínálat</a:t>
            </a:r>
          </a:p>
        </p:txBody>
      </p:sp>
      <p:pic>
        <p:nvPicPr>
          <p:cNvPr id="5" name="Picture 9"/>
          <p:cNvPicPr>
            <a:picLocks noChangeAspect="1"/>
          </p:cNvPicPr>
          <p:nvPr/>
        </p:nvPicPr>
        <p:blipFill>
          <a:blip r:embed="rId5"/>
          <a:stretch>
            <a:fillRect/>
          </a:stretch>
        </p:blipFill>
        <p:spPr>
          <a:xfrm>
            <a:off x="4716382" y="4779831"/>
            <a:ext cx="2829041" cy="2121780"/>
          </a:xfrm>
          <a:prstGeom prst="rect">
            <a:avLst/>
          </a:prstGeom>
        </p:spPr>
      </p:pic>
      <p:pic>
        <p:nvPicPr>
          <p:cNvPr id="6" name="Picture 3"/>
          <p:cNvPicPr>
            <a:picLocks noChangeAspect="1"/>
          </p:cNvPicPr>
          <p:nvPr/>
        </p:nvPicPr>
        <p:blipFill>
          <a:blip r:embed="rId6"/>
          <a:stretch>
            <a:fillRect/>
          </a:stretch>
        </p:blipFill>
        <p:spPr>
          <a:xfrm>
            <a:off x="6519320" y="4910383"/>
            <a:ext cx="868845" cy="868845"/>
          </a:xfrm>
          <a:prstGeom prst="rect">
            <a:avLst/>
          </a:prstGeom>
        </p:spPr>
      </p:pic>
      <p:pic>
        <p:nvPicPr>
          <p:cNvPr id="7" name="Kép 8"/>
          <p:cNvPicPr>
            <a:picLocks noChangeAspect="1"/>
          </p:cNvPicPr>
          <p:nvPr/>
        </p:nvPicPr>
        <p:blipFill>
          <a:blip r:embed="rId7"/>
          <a:stretch>
            <a:fillRect/>
          </a:stretch>
        </p:blipFill>
        <p:spPr>
          <a:xfrm>
            <a:off x="1459205" y="4791115"/>
            <a:ext cx="2953985" cy="1755980"/>
          </a:xfrm>
          <a:prstGeom prst="rect">
            <a:avLst/>
          </a:prstGeom>
        </p:spPr>
      </p:pic>
      <p:pic>
        <p:nvPicPr>
          <p:cNvPr id="12" name="Kép 12"/>
          <p:cNvPicPr>
            <a:picLocks noChangeAspect="1"/>
          </p:cNvPicPr>
          <p:nvPr/>
        </p:nvPicPr>
        <p:blipFill>
          <a:blip r:embed="rId8"/>
          <a:stretch>
            <a:fillRect/>
          </a:stretch>
        </p:blipFill>
        <p:spPr>
          <a:xfrm>
            <a:off x="7656953" y="4758561"/>
            <a:ext cx="3511960" cy="1755980"/>
          </a:xfrm>
          <a:prstGeom prst="rect">
            <a:avLst/>
          </a:prstGeom>
        </p:spPr>
      </p:pic>
      <p:pic>
        <p:nvPicPr>
          <p:cNvPr id="3" name="Picture 2"/>
          <p:cNvPicPr>
            <a:picLocks noChangeAspect="1"/>
          </p:cNvPicPr>
          <p:nvPr/>
        </p:nvPicPr>
        <p:blipFill>
          <a:blip r:embed="rId9"/>
          <a:stretch>
            <a:fillRect/>
          </a:stretch>
        </p:blipFill>
        <p:spPr>
          <a:xfrm>
            <a:off x="7815978" y="2002747"/>
            <a:ext cx="3114658" cy="2270540"/>
          </a:xfrm>
          <a:prstGeom prst="rect">
            <a:avLst/>
          </a:prstGeom>
        </p:spPr>
      </p:pic>
    </p:spTree>
    <p:extLst>
      <p:ext uri="{BB962C8B-B14F-4D97-AF65-F5344CB8AC3E}">
        <p14:creationId xmlns:p14="http://schemas.microsoft.com/office/powerpoint/2010/main" val="4120249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660" y="584647"/>
            <a:ext cx="9064487" cy="1080938"/>
          </a:xfrm>
        </p:spPr>
        <p:txBody>
          <a:bodyPr>
            <a:normAutofit/>
          </a:bodyPr>
          <a:lstStyle/>
          <a:p>
            <a:r>
              <a:rPr lang="hu-HU" dirty="0">
                <a:latin typeface="Adobe Caslon Pro" panose="0205050205050A020403" pitchFamily="18" charset="0"/>
              </a:rPr>
              <a:t>Tévhitek és tévutak </a:t>
            </a:r>
            <a:endParaRPr lang="en-GB" dirty="0">
              <a:latin typeface="Adobe Caslon Pro" panose="0205050205050A020403" pitchFamily="18" charset="0"/>
            </a:endParaRPr>
          </a:p>
        </p:txBody>
      </p:sp>
      <p:pic>
        <p:nvPicPr>
          <p:cNvPr id="10" name="Picture 9"/>
          <p:cNvPicPr>
            <a:picLocks noChangeAspect="1"/>
          </p:cNvPicPr>
          <p:nvPr/>
        </p:nvPicPr>
        <p:blipFill>
          <a:blip r:embed="rId3"/>
          <a:stretch>
            <a:fillRect/>
          </a:stretch>
        </p:blipFill>
        <p:spPr>
          <a:xfrm>
            <a:off x="10198927" y="584647"/>
            <a:ext cx="1615580" cy="743776"/>
          </a:xfrm>
          <a:prstGeom prst="rect">
            <a:avLst/>
          </a:prstGeom>
        </p:spPr>
      </p:pic>
      <p:sp>
        <p:nvSpPr>
          <p:cNvPr id="8" name="TextBox 7"/>
          <p:cNvSpPr txBox="1"/>
          <p:nvPr/>
        </p:nvSpPr>
        <p:spPr>
          <a:xfrm>
            <a:off x="2406450" y="1665585"/>
            <a:ext cx="8921488" cy="5078313"/>
          </a:xfrm>
          <a:prstGeom prst="rect">
            <a:avLst/>
          </a:prstGeom>
          <a:noFill/>
        </p:spPr>
        <p:txBody>
          <a:bodyPr wrap="square" rtlCol="0">
            <a:spAutoFit/>
          </a:bodyPr>
          <a:lstStyle/>
          <a:p>
            <a:pPr marL="571500" indent="-571500">
              <a:buFont typeface="Arial" panose="020B0604020202020204" pitchFamily="34" charset="0"/>
              <a:buChar char="•"/>
            </a:pPr>
            <a:r>
              <a:rPr lang="hu-HU" sz="3600" dirty="0">
                <a:latin typeface="Adobe Caslon Pro" panose="0205050205050A020403" pitchFamily="18" charset="0"/>
              </a:rPr>
              <a:t>A </a:t>
            </a:r>
            <a:r>
              <a:rPr lang="hu-HU" sz="3600" dirty="0" err="1">
                <a:latin typeface="Adobe Caslon Pro" panose="0205050205050A020403" pitchFamily="18" charset="0"/>
              </a:rPr>
              <a:t>cloud</a:t>
            </a:r>
            <a:r>
              <a:rPr lang="hu-HU" sz="3600" dirty="0">
                <a:latin typeface="Adobe Caslon Pro" panose="0205050205050A020403" pitchFamily="18" charset="0"/>
              </a:rPr>
              <a:t> nem szükséges az </a:t>
            </a:r>
            <a:r>
              <a:rPr lang="hu-HU" sz="3600" dirty="0" err="1">
                <a:latin typeface="Adobe Caslon Pro" panose="0205050205050A020403" pitchFamily="18" charset="0"/>
              </a:rPr>
              <a:t>IoT</a:t>
            </a:r>
            <a:r>
              <a:rPr lang="hu-HU" sz="3600" dirty="0">
                <a:latin typeface="Adobe Caslon Pro" panose="0205050205050A020403" pitchFamily="18" charset="0"/>
              </a:rPr>
              <a:t> működéséhez</a:t>
            </a:r>
          </a:p>
          <a:p>
            <a:pPr marL="571500" indent="-571500">
              <a:buFont typeface="Arial" panose="020B0604020202020204" pitchFamily="34" charset="0"/>
              <a:buChar char="•"/>
            </a:pPr>
            <a:endParaRPr lang="hu-HU" sz="3600" dirty="0">
              <a:latin typeface="Adobe Caslon Pro" panose="0205050205050A020403" pitchFamily="18" charset="0"/>
              <a:hlinkClick r:id="rId4" tooltip="Embedded system"/>
            </a:endParaRPr>
          </a:p>
          <a:p>
            <a:pPr marL="571500" indent="-571500">
              <a:buFont typeface="Arial" panose="020B0604020202020204" pitchFamily="34" charset="0"/>
              <a:buChar char="•"/>
            </a:pPr>
            <a:r>
              <a:rPr lang="hu-HU" sz="3600" dirty="0">
                <a:latin typeface="Adobe Caslon Pro" panose="0205050205050A020403" pitchFamily="18" charset="0"/>
              </a:rPr>
              <a:t>Virtuális pénzek mechanizmusai nem védenek valós idejű adatforgalmat</a:t>
            </a:r>
          </a:p>
          <a:p>
            <a:pPr marL="571500" indent="-571500">
              <a:buFont typeface="Arial" panose="020B0604020202020204" pitchFamily="34" charset="0"/>
              <a:buChar char="•"/>
            </a:pPr>
            <a:endParaRPr lang="hu-HU" sz="3600" dirty="0">
              <a:latin typeface="Adobe Caslon Pro" panose="0205050205050A020403" pitchFamily="18" charset="0"/>
            </a:endParaRPr>
          </a:p>
          <a:p>
            <a:pPr marL="571500" indent="-571500">
              <a:buFont typeface="Arial" panose="020B0604020202020204" pitchFamily="34" charset="0"/>
              <a:buChar char="•"/>
            </a:pPr>
            <a:r>
              <a:rPr lang="hu-HU" sz="3600" dirty="0">
                <a:latin typeface="Adobe Caslon Pro" panose="0205050205050A020403" pitchFamily="18" charset="0"/>
              </a:rPr>
              <a:t>Téves biztonságérzet</a:t>
            </a:r>
          </a:p>
          <a:p>
            <a:pPr marL="571500" indent="-571500">
              <a:buFont typeface="Arial" panose="020B0604020202020204" pitchFamily="34" charset="0"/>
              <a:buChar char="•"/>
            </a:pPr>
            <a:endParaRPr lang="hu-HU" sz="3600" dirty="0"/>
          </a:p>
          <a:p>
            <a:pPr marL="571500" indent="-571500">
              <a:buFont typeface="Arial" panose="020B0604020202020204" pitchFamily="34" charset="0"/>
              <a:buChar char="•"/>
            </a:pPr>
            <a:endParaRPr lang="hu-HU" sz="3600" dirty="0"/>
          </a:p>
        </p:txBody>
      </p:sp>
      <p:pic>
        <p:nvPicPr>
          <p:cNvPr id="3" name="Picture 2"/>
          <p:cNvPicPr>
            <a:picLocks noChangeAspect="1"/>
          </p:cNvPicPr>
          <p:nvPr/>
        </p:nvPicPr>
        <p:blipFill>
          <a:blip r:embed="rId5"/>
          <a:stretch>
            <a:fillRect/>
          </a:stretch>
        </p:blipFill>
        <p:spPr>
          <a:xfrm>
            <a:off x="8892209" y="4387022"/>
            <a:ext cx="2330304" cy="2330304"/>
          </a:xfrm>
          <a:prstGeom prst="rect">
            <a:avLst/>
          </a:prstGeom>
        </p:spPr>
      </p:pic>
      <p:pic>
        <p:nvPicPr>
          <p:cNvPr id="4" name="Picture 3"/>
          <p:cNvPicPr>
            <a:picLocks noChangeAspect="1"/>
          </p:cNvPicPr>
          <p:nvPr/>
        </p:nvPicPr>
        <p:blipFill>
          <a:blip r:embed="rId6"/>
          <a:stretch>
            <a:fillRect/>
          </a:stretch>
        </p:blipFill>
        <p:spPr>
          <a:xfrm>
            <a:off x="320017" y="2611492"/>
            <a:ext cx="2186428" cy="1814735"/>
          </a:xfrm>
          <a:prstGeom prst="rect">
            <a:avLst/>
          </a:prstGeom>
        </p:spPr>
      </p:pic>
      <p:pic>
        <p:nvPicPr>
          <p:cNvPr id="5" name="Picture 4"/>
          <p:cNvPicPr>
            <a:picLocks noChangeAspect="1"/>
          </p:cNvPicPr>
          <p:nvPr/>
        </p:nvPicPr>
        <p:blipFill>
          <a:blip r:embed="rId7"/>
          <a:stretch>
            <a:fillRect/>
          </a:stretch>
        </p:blipFill>
        <p:spPr>
          <a:xfrm>
            <a:off x="1907575" y="5502069"/>
            <a:ext cx="1197739" cy="1149081"/>
          </a:xfrm>
          <a:prstGeom prst="rect">
            <a:avLst/>
          </a:prstGeom>
        </p:spPr>
      </p:pic>
      <p:pic>
        <p:nvPicPr>
          <p:cNvPr id="9" name="Picture 8"/>
          <p:cNvPicPr>
            <a:picLocks noChangeAspect="1"/>
          </p:cNvPicPr>
          <p:nvPr/>
        </p:nvPicPr>
        <p:blipFill>
          <a:blip r:embed="rId7"/>
          <a:stretch>
            <a:fillRect/>
          </a:stretch>
        </p:blipFill>
        <p:spPr>
          <a:xfrm>
            <a:off x="3604189" y="5608251"/>
            <a:ext cx="1197739" cy="1149081"/>
          </a:xfrm>
          <a:prstGeom prst="rect">
            <a:avLst/>
          </a:prstGeom>
        </p:spPr>
      </p:pic>
      <p:pic>
        <p:nvPicPr>
          <p:cNvPr id="11" name="Picture 10"/>
          <p:cNvPicPr>
            <a:picLocks noChangeAspect="1"/>
          </p:cNvPicPr>
          <p:nvPr/>
        </p:nvPicPr>
        <p:blipFill>
          <a:blip r:embed="rId7"/>
          <a:stretch>
            <a:fillRect/>
          </a:stretch>
        </p:blipFill>
        <p:spPr>
          <a:xfrm>
            <a:off x="5218497" y="5479648"/>
            <a:ext cx="1197739" cy="1149081"/>
          </a:xfrm>
          <a:prstGeom prst="rect">
            <a:avLst/>
          </a:prstGeom>
        </p:spPr>
      </p:pic>
      <p:pic>
        <p:nvPicPr>
          <p:cNvPr id="12" name="Picture 11"/>
          <p:cNvPicPr>
            <a:picLocks noChangeAspect="1"/>
          </p:cNvPicPr>
          <p:nvPr/>
        </p:nvPicPr>
        <p:blipFill>
          <a:blip r:embed="rId7"/>
          <a:stretch>
            <a:fillRect/>
          </a:stretch>
        </p:blipFill>
        <p:spPr>
          <a:xfrm>
            <a:off x="6845200" y="5594817"/>
            <a:ext cx="1197739" cy="1149081"/>
          </a:xfrm>
          <a:prstGeom prst="rect">
            <a:avLst/>
          </a:prstGeom>
        </p:spPr>
      </p:pic>
    </p:spTree>
    <p:extLst>
      <p:ext uri="{BB962C8B-B14F-4D97-AF65-F5344CB8AC3E}">
        <p14:creationId xmlns:p14="http://schemas.microsoft.com/office/powerpoint/2010/main" val="262734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5661" y="381340"/>
            <a:ext cx="9613861" cy="1080938"/>
          </a:xfrm>
        </p:spPr>
        <p:txBody>
          <a:bodyPr>
            <a:normAutofit/>
          </a:bodyPr>
          <a:lstStyle/>
          <a:p>
            <a:r>
              <a:rPr lang="hu-HU" dirty="0">
                <a:latin typeface="Adobe Caslon Pro" panose="0205050205050A020403" pitchFamily="18" charset="0"/>
              </a:rPr>
              <a:t>Biztonságos az </a:t>
            </a:r>
            <a:r>
              <a:rPr lang="hu-HU" dirty="0" err="1">
                <a:latin typeface="Adobe Caslon Pro" panose="0205050205050A020403" pitchFamily="18" charset="0"/>
              </a:rPr>
              <a:t>I</a:t>
            </a:r>
            <a:r>
              <a:rPr lang="hu-HU" sz="2400" dirty="0" err="1">
                <a:latin typeface="Adobe Caslon Pro" panose="0205050205050A020403" pitchFamily="18" charset="0"/>
              </a:rPr>
              <a:t>o</a:t>
            </a:r>
            <a:r>
              <a:rPr lang="hu-HU" dirty="0" err="1">
                <a:latin typeface="Adobe Caslon Pro" panose="0205050205050A020403" pitchFamily="18" charset="0"/>
              </a:rPr>
              <a:t>T</a:t>
            </a:r>
            <a:r>
              <a:rPr lang="hu-HU" dirty="0">
                <a:latin typeface="Adobe Caslon Pro" panose="0205050205050A020403" pitchFamily="18" charset="0"/>
              </a:rPr>
              <a:t> ?</a:t>
            </a:r>
            <a:endParaRPr lang="en-GB" dirty="0">
              <a:latin typeface="Adobe Caslon Pro" panose="0205050205050A020403" pitchFamily="18" charset="0"/>
            </a:endParaRPr>
          </a:p>
        </p:txBody>
      </p:sp>
      <p:pic>
        <p:nvPicPr>
          <p:cNvPr id="10" name="Picture 9"/>
          <p:cNvPicPr>
            <a:picLocks noChangeAspect="1"/>
          </p:cNvPicPr>
          <p:nvPr/>
        </p:nvPicPr>
        <p:blipFill>
          <a:blip r:embed="rId3"/>
          <a:stretch>
            <a:fillRect/>
          </a:stretch>
        </p:blipFill>
        <p:spPr>
          <a:xfrm>
            <a:off x="10189437" y="565009"/>
            <a:ext cx="1615580" cy="743776"/>
          </a:xfrm>
          <a:prstGeom prst="rect">
            <a:avLst/>
          </a:prstGeom>
        </p:spPr>
      </p:pic>
      <p:sp>
        <p:nvSpPr>
          <p:cNvPr id="8" name="TextBox 7"/>
          <p:cNvSpPr txBox="1"/>
          <p:nvPr/>
        </p:nvSpPr>
        <p:spPr>
          <a:xfrm>
            <a:off x="1163599" y="2606674"/>
            <a:ext cx="11210298" cy="3785652"/>
          </a:xfrm>
          <a:prstGeom prst="rect">
            <a:avLst/>
          </a:prstGeom>
          <a:noFill/>
        </p:spPr>
        <p:txBody>
          <a:bodyPr wrap="square" rtlCol="0">
            <a:spAutoFit/>
          </a:bodyPr>
          <a:lstStyle/>
          <a:p>
            <a:r>
              <a:rPr lang="hu-HU" sz="3600" dirty="0">
                <a:latin typeface="Adobe Caslon Pro" panose="0205050205050A020403" pitchFamily="18" charset="0"/>
              </a:rPr>
              <a:t>A rövid válasz: Eddig sajnos NEM volt biztonságos! </a:t>
            </a:r>
          </a:p>
          <a:p>
            <a:endParaRPr lang="hu-HU" sz="3600" dirty="0">
              <a:latin typeface="Adobe Caslon Pro" panose="0205050205050A020403" pitchFamily="18" charset="0"/>
            </a:endParaRPr>
          </a:p>
          <a:p>
            <a:r>
              <a:rPr lang="en-US" sz="2400" dirty="0">
                <a:solidFill>
                  <a:srgbClr val="FF0000"/>
                </a:solidFill>
                <a:latin typeface="Adobe Caslon Pro" panose="0205050205050A020403" pitchFamily="18" charset="0"/>
              </a:rPr>
              <a:t>RSA </a:t>
            </a:r>
            <a:r>
              <a:rPr lang="hu-HU" sz="2400" dirty="0">
                <a:solidFill>
                  <a:srgbClr val="FF0000"/>
                </a:solidFill>
                <a:latin typeface="Adobe Caslon Pro" panose="0205050205050A020403" pitchFamily="18" charset="0"/>
              </a:rPr>
              <a:t>Konferencia </a:t>
            </a:r>
            <a:r>
              <a:rPr lang="en-US" sz="2400" dirty="0">
                <a:solidFill>
                  <a:srgbClr val="FF0000"/>
                </a:solidFill>
                <a:latin typeface="Adobe Caslon Pro" panose="0205050205050A020403" pitchFamily="18" charset="0"/>
              </a:rPr>
              <a:t>2016: </a:t>
            </a:r>
            <a:r>
              <a:rPr lang="hu-HU" sz="2400" dirty="0">
                <a:solidFill>
                  <a:srgbClr val="FF0000"/>
                </a:solidFill>
                <a:latin typeface="Adobe Caslon Pro" panose="0205050205050A020403" pitchFamily="18" charset="0"/>
              </a:rPr>
              <a:t>Az </a:t>
            </a:r>
            <a:r>
              <a:rPr lang="en-US" sz="2400" dirty="0" err="1">
                <a:solidFill>
                  <a:srgbClr val="FF0000"/>
                </a:solidFill>
                <a:latin typeface="Adobe Caslon Pro" panose="0205050205050A020403" pitchFamily="18" charset="0"/>
              </a:rPr>
              <a:t>IoT</a:t>
            </a:r>
            <a:r>
              <a:rPr lang="en-US" sz="2400" dirty="0">
                <a:solidFill>
                  <a:srgbClr val="FF0000"/>
                </a:solidFill>
                <a:latin typeface="Adobe Caslon Pro" panose="0205050205050A020403" pitchFamily="18" charset="0"/>
              </a:rPr>
              <a:t> </a:t>
            </a:r>
            <a:r>
              <a:rPr lang="hu-HU" sz="2400" dirty="0">
                <a:solidFill>
                  <a:srgbClr val="FF0000"/>
                </a:solidFill>
                <a:latin typeface="Adobe Caslon Pro" panose="0205050205050A020403" pitchFamily="18" charset="0"/>
              </a:rPr>
              <a:t>‚lezuhan és elég’, ha a biztonság nem elsődleges</a:t>
            </a:r>
          </a:p>
          <a:p>
            <a:endParaRPr lang="hu-HU" sz="2400" dirty="0">
              <a:solidFill>
                <a:srgbClr val="FF0000"/>
              </a:solidFill>
              <a:latin typeface="Adobe Caslon Pro" panose="0205050205050A020403" pitchFamily="18" charset="0"/>
            </a:endParaRPr>
          </a:p>
          <a:p>
            <a:pPr marL="342900" indent="-342900">
              <a:buFont typeface="Arial" pitchFamily="34" charset="0"/>
              <a:buChar char="•"/>
            </a:pPr>
            <a:r>
              <a:rPr lang="hu-HU" sz="2400" dirty="0">
                <a:latin typeface="Adobe Caslon Pro" panose="0205050205050A020403" pitchFamily="18" charset="0"/>
              </a:rPr>
              <a:t>Kétségek: adatbiztonság, autonómia, felügyelet</a:t>
            </a:r>
          </a:p>
          <a:p>
            <a:pPr marL="342900" indent="-342900">
              <a:buFont typeface="Arial" pitchFamily="34" charset="0"/>
              <a:buChar char="•"/>
            </a:pPr>
            <a:endParaRPr lang="hu-HU" sz="2400" dirty="0">
              <a:latin typeface="Adobe Caslon Pro" panose="0205050205050A020403" pitchFamily="18" charset="0"/>
            </a:endParaRPr>
          </a:p>
          <a:p>
            <a:pPr marL="342900" indent="-342900">
              <a:buFont typeface="Arial" pitchFamily="34" charset="0"/>
              <a:buChar char="•"/>
            </a:pPr>
            <a:r>
              <a:rPr lang="hu-HU" sz="2400" dirty="0">
                <a:latin typeface="Adobe Caslon Pro" panose="0205050205050A020403" pitchFamily="18" charset="0"/>
              </a:rPr>
              <a:t>Biztonsági és tervezési problémák</a:t>
            </a:r>
          </a:p>
          <a:p>
            <a:pPr marL="342900" indent="-342900">
              <a:buFont typeface="Arial" pitchFamily="34" charset="0"/>
              <a:buChar char="•"/>
            </a:pPr>
            <a:endParaRPr lang="hu-HU" sz="2400" dirty="0">
              <a:latin typeface="Adobe Caslon Pro" panose="0205050205050A020403" pitchFamily="18" charset="0"/>
            </a:endParaRPr>
          </a:p>
          <a:p>
            <a:pPr marL="342900" indent="-342900">
              <a:buFont typeface="Arial" pitchFamily="34" charset="0"/>
              <a:buChar char="•"/>
            </a:pPr>
            <a:r>
              <a:rPr lang="hu-HU" sz="2400" dirty="0">
                <a:latin typeface="Adobe Caslon Pro" panose="0205050205050A020403" pitchFamily="18" charset="0"/>
              </a:rPr>
              <a:t>Szabványok, ajánlások pontatlan alkalmazása</a:t>
            </a:r>
          </a:p>
        </p:txBody>
      </p:sp>
      <p:pic>
        <p:nvPicPr>
          <p:cNvPr id="3" name="Picture 2"/>
          <p:cNvPicPr>
            <a:picLocks noChangeAspect="1"/>
          </p:cNvPicPr>
          <p:nvPr/>
        </p:nvPicPr>
        <p:blipFill>
          <a:blip r:embed="rId4"/>
          <a:stretch>
            <a:fillRect/>
          </a:stretch>
        </p:blipFill>
        <p:spPr>
          <a:xfrm>
            <a:off x="8216349" y="4039159"/>
            <a:ext cx="2780878" cy="2780878"/>
          </a:xfrm>
          <a:prstGeom prst="rect">
            <a:avLst/>
          </a:prstGeom>
        </p:spPr>
      </p:pic>
    </p:spTree>
    <p:extLst>
      <p:ext uri="{BB962C8B-B14F-4D97-AF65-F5344CB8AC3E}">
        <p14:creationId xmlns:p14="http://schemas.microsoft.com/office/powerpoint/2010/main" val="1084831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830" y="212759"/>
            <a:ext cx="9613861" cy="1080938"/>
          </a:xfrm>
        </p:spPr>
        <p:txBody>
          <a:bodyPr>
            <a:normAutofit/>
          </a:bodyPr>
          <a:lstStyle/>
          <a:p>
            <a:r>
              <a:rPr lang="hu-HU" dirty="0">
                <a:latin typeface="Adobe Caslon Pro" panose="0205050205050A020403" pitchFamily="18" charset="0"/>
              </a:rPr>
              <a:t>Rossz hírnév</a:t>
            </a:r>
            <a:endParaRPr lang="en-GB" dirty="0">
              <a:latin typeface="Adobe Caslon Pro" panose="0205050205050A020403" pitchFamily="18" charset="0"/>
            </a:endParaRPr>
          </a:p>
        </p:txBody>
      </p:sp>
      <p:pic>
        <p:nvPicPr>
          <p:cNvPr id="10" name="Picture 9"/>
          <p:cNvPicPr>
            <a:picLocks noChangeAspect="1"/>
          </p:cNvPicPr>
          <p:nvPr/>
        </p:nvPicPr>
        <p:blipFill>
          <a:blip r:embed="rId3"/>
          <a:stretch>
            <a:fillRect/>
          </a:stretch>
        </p:blipFill>
        <p:spPr>
          <a:xfrm>
            <a:off x="10308114" y="612468"/>
            <a:ext cx="1615580" cy="743776"/>
          </a:xfrm>
          <a:prstGeom prst="rect">
            <a:avLst/>
          </a:prstGeom>
        </p:spPr>
      </p:pic>
      <p:sp>
        <p:nvSpPr>
          <p:cNvPr id="8" name="TextBox 7"/>
          <p:cNvSpPr txBox="1"/>
          <p:nvPr/>
        </p:nvSpPr>
        <p:spPr>
          <a:xfrm>
            <a:off x="315691" y="1424441"/>
            <a:ext cx="11210298" cy="3046988"/>
          </a:xfrm>
          <a:prstGeom prst="rect">
            <a:avLst/>
          </a:prstGeom>
          <a:noFill/>
        </p:spPr>
        <p:txBody>
          <a:bodyPr wrap="square" rtlCol="0">
            <a:spAutoFit/>
          </a:bodyPr>
          <a:lstStyle/>
          <a:p>
            <a:r>
              <a:rPr lang="hu-HU" sz="3600" dirty="0">
                <a:latin typeface="Adobe Caslon Pro" panose="0205050205050A020403" pitchFamily="18" charset="0"/>
              </a:rPr>
              <a:t>       Computer </a:t>
            </a:r>
            <a:r>
              <a:rPr lang="hu-HU" sz="3600" dirty="0" err="1">
                <a:latin typeface="Adobe Caslon Pro" panose="0205050205050A020403" pitchFamily="18" charset="0"/>
              </a:rPr>
              <a:t>Weekly</a:t>
            </a:r>
            <a:r>
              <a:rPr lang="hu-HU" sz="3600" dirty="0">
                <a:latin typeface="Adobe Caslon Pro" panose="0205050205050A020403" pitchFamily="18" charset="0"/>
              </a:rPr>
              <a:t> az </a:t>
            </a:r>
            <a:r>
              <a:rPr lang="hu-HU" sz="3600" dirty="0" err="1">
                <a:latin typeface="Adobe Caslon Pro" panose="0205050205050A020403" pitchFamily="18" charset="0"/>
              </a:rPr>
              <a:t>IoT</a:t>
            </a:r>
            <a:r>
              <a:rPr lang="hu-HU" sz="3600" dirty="0">
                <a:latin typeface="Adobe Caslon Pro" panose="0205050205050A020403" pitchFamily="18" charset="0"/>
              </a:rPr>
              <a:t> biztonságáról: </a:t>
            </a:r>
          </a:p>
          <a:p>
            <a:endParaRPr lang="hu-HU" sz="3600" dirty="0">
              <a:latin typeface="Adobe Caslon Pro" panose="0205050205050A020403" pitchFamily="18" charset="0"/>
            </a:endParaRPr>
          </a:p>
          <a:p>
            <a:pPr marL="342900" indent="-342900">
              <a:buFont typeface="Arial" pitchFamily="34" charset="0"/>
              <a:buChar char="•"/>
            </a:pPr>
            <a:r>
              <a:rPr lang="hu-HU" sz="2400" dirty="0">
                <a:latin typeface="Adobe Caslon Pro" panose="0205050205050A020403" pitchFamily="18" charset="0"/>
              </a:rPr>
              <a:t>Alacsony szintű vagy nemlétező biztonság</a:t>
            </a:r>
          </a:p>
          <a:p>
            <a:pPr marL="342900" indent="-342900">
              <a:buFont typeface="Arial" pitchFamily="34" charset="0"/>
              <a:buChar char="•"/>
            </a:pPr>
            <a:endParaRPr lang="hu-HU" sz="2400" dirty="0">
              <a:latin typeface="Adobe Caslon Pro" panose="0205050205050A020403" pitchFamily="18" charset="0"/>
            </a:endParaRPr>
          </a:p>
          <a:p>
            <a:pPr marL="342900" indent="-342900">
              <a:buFont typeface="Arial" pitchFamily="34" charset="0"/>
              <a:buChar char="•"/>
            </a:pPr>
            <a:r>
              <a:rPr lang="hu-HU" sz="2400" dirty="0">
                <a:latin typeface="Adobe Caslon Pro" panose="0205050205050A020403" pitchFamily="18" charset="0"/>
              </a:rPr>
              <a:t>A gyártókat nem érdekli a hálózatra kapcsolt eszközök biztonsága</a:t>
            </a:r>
          </a:p>
          <a:p>
            <a:pPr marL="342900" indent="-342900">
              <a:buFont typeface="Arial" pitchFamily="34" charset="0"/>
              <a:buChar char="•"/>
            </a:pPr>
            <a:endParaRPr lang="hu-HU" sz="2400" dirty="0">
              <a:latin typeface="Adobe Caslon Pro" panose="0205050205050A020403" pitchFamily="18" charset="0"/>
            </a:endParaRPr>
          </a:p>
          <a:p>
            <a:pPr marL="342900" indent="-342900">
              <a:buFont typeface="Arial" pitchFamily="34" charset="0"/>
              <a:buChar char="•"/>
            </a:pPr>
            <a:r>
              <a:rPr lang="hu-HU" sz="2400" dirty="0">
                <a:latin typeface="Adobe Caslon Pro" panose="0205050205050A020403" pitchFamily="18" charset="0"/>
              </a:rPr>
              <a:t>Bizonyíthatóan a gyártók nem foglalkoznak vele vagy nem értik a biztonságot</a:t>
            </a:r>
            <a:endParaRPr lang="hu-HU" sz="2400" dirty="0">
              <a:solidFill>
                <a:srgbClr val="FF0000"/>
              </a:solidFill>
              <a:latin typeface="Adobe Caslon Pro" panose="0205050205050A020403" pitchFamily="18" charset="0"/>
            </a:endParaRPr>
          </a:p>
        </p:txBody>
      </p:sp>
      <p:pic>
        <p:nvPicPr>
          <p:cNvPr id="3" name="Picture 2"/>
          <p:cNvPicPr>
            <a:picLocks noChangeAspect="1"/>
          </p:cNvPicPr>
          <p:nvPr/>
        </p:nvPicPr>
        <p:blipFill>
          <a:blip r:embed="rId4"/>
          <a:stretch>
            <a:fillRect/>
          </a:stretch>
        </p:blipFill>
        <p:spPr>
          <a:xfrm>
            <a:off x="7996426" y="4650302"/>
            <a:ext cx="2724583" cy="1761319"/>
          </a:xfrm>
          <a:prstGeom prst="rect">
            <a:avLst/>
          </a:prstGeom>
        </p:spPr>
      </p:pic>
      <p:pic>
        <p:nvPicPr>
          <p:cNvPr id="4" name="Picture 3"/>
          <p:cNvPicPr>
            <a:picLocks noChangeAspect="1"/>
          </p:cNvPicPr>
          <p:nvPr/>
        </p:nvPicPr>
        <p:blipFill>
          <a:blip r:embed="rId5"/>
          <a:stretch>
            <a:fillRect/>
          </a:stretch>
        </p:blipFill>
        <p:spPr>
          <a:xfrm>
            <a:off x="1563334" y="4648233"/>
            <a:ext cx="2538496" cy="1763388"/>
          </a:xfrm>
          <a:prstGeom prst="rect">
            <a:avLst/>
          </a:prstGeom>
        </p:spPr>
      </p:pic>
      <p:pic>
        <p:nvPicPr>
          <p:cNvPr id="6" name="Picture 5"/>
          <p:cNvPicPr>
            <a:picLocks noChangeAspect="1"/>
          </p:cNvPicPr>
          <p:nvPr/>
        </p:nvPicPr>
        <p:blipFill>
          <a:blip r:embed="rId6"/>
          <a:stretch>
            <a:fillRect/>
          </a:stretch>
        </p:blipFill>
        <p:spPr>
          <a:xfrm>
            <a:off x="4540532" y="4648233"/>
            <a:ext cx="3025269" cy="1763388"/>
          </a:xfrm>
          <a:prstGeom prst="rect">
            <a:avLst/>
          </a:prstGeom>
        </p:spPr>
      </p:pic>
      <p:pic>
        <p:nvPicPr>
          <p:cNvPr id="5" name="Picture 4"/>
          <p:cNvPicPr>
            <a:picLocks noChangeAspect="1"/>
          </p:cNvPicPr>
          <p:nvPr/>
        </p:nvPicPr>
        <p:blipFill>
          <a:blip r:embed="rId7"/>
          <a:stretch>
            <a:fillRect/>
          </a:stretch>
        </p:blipFill>
        <p:spPr>
          <a:xfrm>
            <a:off x="8194833" y="1457073"/>
            <a:ext cx="2799441" cy="2889262"/>
          </a:xfrm>
          <a:prstGeom prst="rect">
            <a:avLst/>
          </a:prstGeom>
        </p:spPr>
      </p:pic>
    </p:spTree>
    <p:extLst>
      <p:ext uri="{BB962C8B-B14F-4D97-AF65-F5344CB8AC3E}">
        <p14:creationId xmlns:p14="http://schemas.microsoft.com/office/powerpoint/2010/main" val="85052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55187" y="919521"/>
            <a:ext cx="9501567" cy="5938479"/>
          </a:xfrm>
          <a:prstGeom prst="rect">
            <a:avLst/>
          </a:prstGeom>
        </p:spPr>
      </p:pic>
      <p:sp>
        <p:nvSpPr>
          <p:cNvPr id="2" name="Title 1"/>
          <p:cNvSpPr>
            <a:spLocks noGrp="1"/>
          </p:cNvSpPr>
          <p:nvPr>
            <p:ph type="title"/>
          </p:nvPr>
        </p:nvSpPr>
        <p:spPr>
          <a:xfrm>
            <a:off x="2177176" y="-78095"/>
            <a:ext cx="9613861" cy="1080938"/>
          </a:xfrm>
        </p:spPr>
        <p:txBody>
          <a:bodyPr>
            <a:normAutofit/>
          </a:bodyPr>
          <a:lstStyle/>
          <a:p>
            <a:r>
              <a:rPr lang="hu-HU" dirty="0" err="1">
                <a:latin typeface="Adobe Caslon Pro" panose="0205050205050A020403" pitchFamily="18" charset="0"/>
              </a:rPr>
              <a:t>D</a:t>
            </a:r>
            <a:r>
              <a:rPr lang="hu-HU" sz="2800" dirty="0" err="1">
                <a:latin typeface="Adobe Caslon Pro" panose="0205050205050A020403" pitchFamily="18" charset="0"/>
              </a:rPr>
              <a:t>yn</a:t>
            </a:r>
            <a:r>
              <a:rPr lang="hu-HU" dirty="0">
                <a:latin typeface="Adobe Caslon Pro" panose="0205050205050A020403" pitchFamily="18" charset="0"/>
              </a:rPr>
              <a:t> </a:t>
            </a:r>
            <a:r>
              <a:rPr lang="hu-HU" dirty="0" err="1">
                <a:latin typeface="Adobe Caslon Pro" panose="0205050205050A020403" pitchFamily="18" charset="0"/>
              </a:rPr>
              <a:t>DD</a:t>
            </a:r>
            <a:r>
              <a:rPr lang="hu-HU" sz="2400" dirty="0" err="1">
                <a:latin typeface="Adobe Caslon Pro" panose="0205050205050A020403" pitchFamily="18" charset="0"/>
              </a:rPr>
              <a:t>o</a:t>
            </a:r>
            <a:r>
              <a:rPr lang="hu-HU" dirty="0" err="1">
                <a:latin typeface="Adobe Caslon Pro" panose="0205050205050A020403" pitchFamily="18" charset="0"/>
              </a:rPr>
              <a:t>S</a:t>
            </a:r>
            <a:r>
              <a:rPr lang="hu-HU" dirty="0">
                <a:latin typeface="Adobe Caslon Pro" panose="0205050205050A020403" pitchFamily="18" charset="0"/>
              </a:rPr>
              <a:t> - IP k</a:t>
            </a:r>
            <a:r>
              <a:rPr lang="hu-HU" sz="2800" dirty="0">
                <a:latin typeface="Adobe Caslon Pro" panose="0205050205050A020403" pitchFamily="18" charset="0"/>
              </a:rPr>
              <a:t>amerák</a:t>
            </a:r>
            <a:r>
              <a:rPr lang="hu-HU" dirty="0">
                <a:latin typeface="Adobe Caslon Pro" panose="0205050205050A020403" pitchFamily="18" charset="0"/>
              </a:rPr>
              <a:t> </a:t>
            </a:r>
            <a:r>
              <a:rPr lang="hu-HU" sz="2800" dirty="0">
                <a:latin typeface="Adobe Caslon Pro" panose="0205050205050A020403" pitchFamily="18" charset="0"/>
              </a:rPr>
              <a:t>támadása</a:t>
            </a:r>
            <a:endParaRPr lang="en-GB" sz="2800" dirty="0">
              <a:latin typeface="Adobe Caslon Pro" panose="0205050205050A020403" pitchFamily="18" charset="0"/>
            </a:endParaRPr>
          </a:p>
        </p:txBody>
      </p:sp>
      <p:pic>
        <p:nvPicPr>
          <p:cNvPr id="3" name="Picture 2"/>
          <p:cNvPicPr>
            <a:picLocks noChangeAspect="1"/>
          </p:cNvPicPr>
          <p:nvPr/>
        </p:nvPicPr>
        <p:blipFill>
          <a:blip r:embed="rId4"/>
          <a:stretch>
            <a:fillRect/>
          </a:stretch>
        </p:blipFill>
        <p:spPr>
          <a:xfrm>
            <a:off x="1181477" y="4776325"/>
            <a:ext cx="1797580" cy="2266210"/>
          </a:xfrm>
          <a:prstGeom prst="rect">
            <a:avLst/>
          </a:prstGeom>
        </p:spPr>
      </p:pic>
      <p:pic>
        <p:nvPicPr>
          <p:cNvPr id="6" name="Picture 5"/>
          <p:cNvPicPr>
            <a:picLocks noChangeAspect="1"/>
          </p:cNvPicPr>
          <p:nvPr/>
        </p:nvPicPr>
        <p:blipFill>
          <a:blip r:embed="rId5"/>
          <a:stretch>
            <a:fillRect/>
          </a:stretch>
        </p:blipFill>
        <p:spPr>
          <a:xfrm rot="377921">
            <a:off x="9366792" y="5154586"/>
            <a:ext cx="1587498" cy="1826681"/>
          </a:xfrm>
          <a:prstGeom prst="rect">
            <a:avLst/>
          </a:prstGeom>
        </p:spPr>
      </p:pic>
      <p:pic>
        <p:nvPicPr>
          <p:cNvPr id="7" name="Picture 6"/>
          <p:cNvPicPr>
            <a:picLocks noChangeAspect="1"/>
          </p:cNvPicPr>
          <p:nvPr/>
        </p:nvPicPr>
        <p:blipFill>
          <a:blip r:embed="rId6"/>
          <a:stretch>
            <a:fillRect/>
          </a:stretch>
        </p:blipFill>
        <p:spPr>
          <a:xfrm flipH="1">
            <a:off x="6633932" y="5258161"/>
            <a:ext cx="1546381" cy="1546381"/>
          </a:xfrm>
          <a:prstGeom prst="rect">
            <a:avLst/>
          </a:prstGeom>
        </p:spPr>
      </p:pic>
      <p:pic>
        <p:nvPicPr>
          <p:cNvPr id="8" name="Picture 7"/>
          <p:cNvPicPr>
            <a:picLocks noChangeAspect="1"/>
          </p:cNvPicPr>
          <p:nvPr/>
        </p:nvPicPr>
        <p:blipFill>
          <a:blip r:embed="rId7"/>
          <a:stretch>
            <a:fillRect/>
          </a:stretch>
        </p:blipFill>
        <p:spPr>
          <a:xfrm flipH="1">
            <a:off x="7306169" y="4474463"/>
            <a:ext cx="1321850" cy="881233"/>
          </a:xfrm>
          <a:prstGeom prst="rect">
            <a:avLst/>
          </a:prstGeom>
        </p:spPr>
      </p:pic>
      <p:pic>
        <p:nvPicPr>
          <p:cNvPr id="9" name="Picture 8"/>
          <p:cNvPicPr>
            <a:picLocks noChangeAspect="1"/>
          </p:cNvPicPr>
          <p:nvPr/>
        </p:nvPicPr>
        <p:blipFill>
          <a:blip r:embed="rId8"/>
          <a:stretch>
            <a:fillRect/>
          </a:stretch>
        </p:blipFill>
        <p:spPr>
          <a:xfrm>
            <a:off x="993889" y="531560"/>
            <a:ext cx="2161241" cy="1649368"/>
          </a:xfrm>
          <a:prstGeom prst="rect">
            <a:avLst/>
          </a:prstGeom>
        </p:spPr>
      </p:pic>
      <p:pic>
        <p:nvPicPr>
          <p:cNvPr id="12" name="Picture 11"/>
          <p:cNvPicPr>
            <a:picLocks noChangeAspect="1"/>
          </p:cNvPicPr>
          <p:nvPr/>
        </p:nvPicPr>
        <p:blipFill>
          <a:blip r:embed="rId9"/>
          <a:stretch>
            <a:fillRect/>
          </a:stretch>
        </p:blipFill>
        <p:spPr>
          <a:xfrm rot="21035980">
            <a:off x="4310495" y="442680"/>
            <a:ext cx="2992513" cy="1995009"/>
          </a:xfrm>
          <a:prstGeom prst="rect">
            <a:avLst/>
          </a:prstGeom>
        </p:spPr>
      </p:pic>
      <p:pic>
        <p:nvPicPr>
          <p:cNvPr id="13" name="Picture 12"/>
          <p:cNvPicPr>
            <a:picLocks noChangeAspect="1"/>
          </p:cNvPicPr>
          <p:nvPr/>
        </p:nvPicPr>
        <p:blipFill>
          <a:blip r:embed="rId7"/>
          <a:stretch>
            <a:fillRect/>
          </a:stretch>
        </p:blipFill>
        <p:spPr>
          <a:xfrm>
            <a:off x="2818293" y="4412198"/>
            <a:ext cx="746097" cy="497398"/>
          </a:xfrm>
          <a:prstGeom prst="rect">
            <a:avLst/>
          </a:prstGeom>
        </p:spPr>
      </p:pic>
      <p:pic>
        <p:nvPicPr>
          <p:cNvPr id="14" name="Picture 13"/>
          <p:cNvPicPr>
            <a:picLocks noChangeAspect="1"/>
          </p:cNvPicPr>
          <p:nvPr/>
        </p:nvPicPr>
        <p:blipFill>
          <a:blip r:embed="rId8"/>
          <a:stretch>
            <a:fillRect/>
          </a:stretch>
        </p:blipFill>
        <p:spPr>
          <a:xfrm flipH="1">
            <a:off x="9061138" y="515832"/>
            <a:ext cx="2161241" cy="1649368"/>
          </a:xfrm>
          <a:prstGeom prst="rect">
            <a:avLst/>
          </a:prstGeom>
        </p:spPr>
      </p:pic>
      <p:pic>
        <p:nvPicPr>
          <p:cNvPr id="16" name="Picture 15"/>
          <p:cNvPicPr>
            <a:picLocks noChangeAspect="1"/>
          </p:cNvPicPr>
          <p:nvPr/>
        </p:nvPicPr>
        <p:blipFill>
          <a:blip r:embed="rId10"/>
          <a:stretch>
            <a:fillRect/>
          </a:stretch>
        </p:blipFill>
        <p:spPr>
          <a:xfrm rot="975207">
            <a:off x="3232633" y="2153979"/>
            <a:ext cx="1655670" cy="650627"/>
          </a:xfrm>
          <a:prstGeom prst="rect">
            <a:avLst/>
          </a:prstGeom>
        </p:spPr>
      </p:pic>
      <p:pic>
        <p:nvPicPr>
          <p:cNvPr id="17" name="Picture 16"/>
          <p:cNvPicPr>
            <a:picLocks noChangeAspect="1"/>
          </p:cNvPicPr>
          <p:nvPr/>
        </p:nvPicPr>
        <p:blipFill>
          <a:blip r:embed="rId7"/>
          <a:stretch>
            <a:fillRect/>
          </a:stretch>
        </p:blipFill>
        <p:spPr>
          <a:xfrm flipH="1">
            <a:off x="6598929" y="4221843"/>
            <a:ext cx="707240" cy="471493"/>
          </a:xfrm>
          <a:prstGeom prst="rect">
            <a:avLst/>
          </a:prstGeom>
        </p:spPr>
      </p:pic>
      <p:pic>
        <p:nvPicPr>
          <p:cNvPr id="18" name="Picture 17"/>
          <p:cNvPicPr>
            <a:picLocks noChangeAspect="1"/>
          </p:cNvPicPr>
          <p:nvPr/>
        </p:nvPicPr>
        <p:blipFill>
          <a:blip r:embed="rId11">
            <a:extLst>
              <a:ext uri="{BEBA8EAE-BF5A-486C-A8C5-ECC9F3942E4B}">
                <a14:imgProps xmlns:a14="http://schemas.microsoft.com/office/drawing/2010/main">
                  <a14:imgLayer r:embed="rId12">
                    <a14:imgEffect>
                      <a14:brightnessContrast contrast="-2000"/>
                    </a14:imgEffect>
                  </a14:imgLayer>
                </a14:imgProps>
              </a:ext>
            </a:extLst>
          </a:blip>
          <a:stretch>
            <a:fillRect/>
          </a:stretch>
        </p:blipFill>
        <p:spPr>
          <a:xfrm>
            <a:off x="5043338" y="4603259"/>
            <a:ext cx="467481" cy="311654"/>
          </a:xfrm>
          <a:prstGeom prst="rect">
            <a:avLst/>
          </a:prstGeom>
        </p:spPr>
      </p:pic>
      <p:pic>
        <p:nvPicPr>
          <p:cNvPr id="19" name="Picture 18"/>
          <p:cNvPicPr>
            <a:picLocks noChangeAspect="1"/>
          </p:cNvPicPr>
          <p:nvPr/>
        </p:nvPicPr>
        <p:blipFill>
          <a:blip r:embed="rId6"/>
          <a:stretch>
            <a:fillRect/>
          </a:stretch>
        </p:blipFill>
        <p:spPr>
          <a:xfrm rot="20987651" flipH="1">
            <a:off x="6332411" y="2662756"/>
            <a:ext cx="603041" cy="603041"/>
          </a:xfrm>
          <a:prstGeom prst="rect">
            <a:avLst/>
          </a:prstGeom>
        </p:spPr>
      </p:pic>
      <p:pic>
        <p:nvPicPr>
          <p:cNvPr id="20" name="Picture 19"/>
          <p:cNvPicPr>
            <a:picLocks noChangeAspect="1"/>
          </p:cNvPicPr>
          <p:nvPr/>
        </p:nvPicPr>
        <p:blipFill>
          <a:blip r:embed="rId4"/>
          <a:stretch>
            <a:fillRect/>
          </a:stretch>
        </p:blipFill>
        <p:spPr>
          <a:xfrm rot="940459">
            <a:off x="3804844" y="1550265"/>
            <a:ext cx="456462" cy="575461"/>
          </a:xfrm>
          <a:prstGeom prst="rect">
            <a:avLst/>
          </a:prstGeom>
        </p:spPr>
      </p:pic>
      <p:pic>
        <p:nvPicPr>
          <p:cNvPr id="21" name="Picture 20"/>
          <p:cNvPicPr>
            <a:picLocks noChangeAspect="1"/>
          </p:cNvPicPr>
          <p:nvPr/>
        </p:nvPicPr>
        <p:blipFill>
          <a:blip r:embed="rId4"/>
          <a:stretch>
            <a:fillRect/>
          </a:stretch>
        </p:blipFill>
        <p:spPr>
          <a:xfrm>
            <a:off x="5288981" y="5255535"/>
            <a:ext cx="459188" cy="578899"/>
          </a:xfrm>
          <a:prstGeom prst="rect">
            <a:avLst/>
          </a:prstGeom>
        </p:spPr>
      </p:pic>
      <p:pic>
        <p:nvPicPr>
          <p:cNvPr id="22" name="Picture 21"/>
          <p:cNvPicPr>
            <a:picLocks noChangeAspect="1"/>
          </p:cNvPicPr>
          <p:nvPr/>
        </p:nvPicPr>
        <p:blipFill>
          <a:blip r:embed="rId6"/>
          <a:stretch>
            <a:fillRect/>
          </a:stretch>
        </p:blipFill>
        <p:spPr>
          <a:xfrm rot="612349">
            <a:off x="5152014" y="3177819"/>
            <a:ext cx="565322" cy="565322"/>
          </a:xfrm>
          <a:prstGeom prst="rect">
            <a:avLst/>
          </a:prstGeom>
        </p:spPr>
      </p:pic>
    </p:spTree>
    <p:extLst>
      <p:ext uri="{BB962C8B-B14F-4D97-AF65-F5344CB8AC3E}">
        <p14:creationId xmlns:p14="http://schemas.microsoft.com/office/powerpoint/2010/main" val="341365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ép 4"/>
          <p:cNvPicPr>
            <a:picLocks noChangeAspect="1"/>
          </p:cNvPicPr>
          <p:nvPr/>
        </p:nvPicPr>
        <p:blipFill>
          <a:blip r:embed="rId3"/>
          <a:stretch>
            <a:fillRect/>
          </a:stretch>
        </p:blipFill>
        <p:spPr>
          <a:xfrm>
            <a:off x="1644857" y="3313943"/>
            <a:ext cx="5060744" cy="3335251"/>
          </a:xfrm>
          <a:prstGeom prst="rect">
            <a:avLst/>
          </a:prstGeom>
        </p:spPr>
      </p:pic>
      <p:sp>
        <p:nvSpPr>
          <p:cNvPr id="2" name="Title 1"/>
          <p:cNvSpPr>
            <a:spLocks noGrp="1"/>
          </p:cNvSpPr>
          <p:nvPr>
            <p:ph type="title"/>
          </p:nvPr>
        </p:nvSpPr>
        <p:spPr>
          <a:xfrm>
            <a:off x="1040410" y="227302"/>
            <a:ext cx="9905998" cy="1478570"/>
          </a:xfrm>
        </p:spPr>
        <p:txBody>
          <a:bodyPr/>
          <a:lstStyle/>
          <a:p>
            <a:pPr algn="ctr"/>
            <a:r>
              <a:rPr lang="hu-HU" dirty="0">
                <a:latin typeface="Adobe Caslon Pro" panose="0205050205050A020403" pitchFamily="18" charset="0"/>
              </a:rPr>
              <a:t>Miért fontos az </a:t>
            </a:r>
            <a:r>
              <a:rPr lang="hu-HU" dirty="0" err="1">
                <a:latin typeface="Adobe Caslon Pro" panose="0205050205050A020403" pitchFamily="18" charset="0"/>
              </a:rPr>
              <a:t>I</a:t>
            </a:r>
            <a:r>
              <a:rPr lang="hu-HU" sz="2400" dirty="0" err="1">
                <a:latin typeface="Adobe Caslon Pro" panose="0205050205050A020403" pitchFamily="18" charset="0"/>
              </a:rPr>
              <a:t>o</a:t>
            </a:r>
            <a:r>
              <a:rPr lang="hu-HU" dirty="0" err="1">
                <a:latin typeface="Adobe Caslon Pro" panose="0205050205050A020403" pitchFamily="18" charset="0"/>
              </a:rPr>
              <a:t>T</a:t>
            </a:r>
            <a:r>
              <a:rPr lang="hu-HU" dirty="0">
                <a:latin typeface="Adobe Caslon Pro" panose="0205050205050A020403" pitchFamily="18" charset="0"/>
              </a:rPr>
              <a:t> biztonsága?</a:t>
            </a:r>
            <a:endParaRPr lang="en-GB" dirty="0">
              <a:latin typeface="Adobe Caslon Pro" panose="0205050205050A020403" pitchFamily="18" charset="0"/>
            </a:endParaRPr>
          </a:p>
        </p:txBody>
      </p:sp>
      <p:sp>
        <p:nvSpPr>
          <p:cNvPr id="3" name="Content Placeholder 2"/>
          <p:cNvSpPr>
            <a:spLocks noGrp="1"/>
          </p:cNvSpPr>
          <p:nvPr>
            <p:ph idx="1"/>
          </p:nvPr>
        </p:nvSpPr>
        <p:spPr>
          <a:xfrm>
            <a:off x="2580698" y="1539816"/>
            <a:ext cx="9905999" cy="3541714"/>
          </a:xfrm>
        </p:spPr>
        <p:txBody>
          <a:bodyPr/>
          <a:lstStyle/>
          <a:p>
            <a:r>
              <a:rPr lang="hu-HU" dirty="0">
                <a:solidFill>
                  <a:srgbClr val="FF0000"/>
                </a:solidFill>
                <a:latin typeface="Adobe Caslon Pro" panose="0205050205050A020403" pitchFamily="18" charset="0"/>
              </a:rPr>
              <a:t>Minden rendszer kitett a veszélynek, a betörésnek</a:t>
            </a:r>
          </a:p>
          <a:p>
            <a:r>
              <a:rPr lang="hu-HU" dirty="0">
                <a:solidFill>
                  <a:srgbClr val="FF0000"/>
                </a:solidFill>
                <a:latin typeface="Adobe Caslon Pro" panose="0205050205050A020403" pitchFamily="18" charset="0"/>
              </a:rPr>
              <a:t>A biztonság a rendszereket üzemeltetők felelőssége</a:t>
            </a:r>
          </a:p>
          <a:p>
            <a:r>
              <a:rPr lang="hu-HU" dirty="0">
                <a:solidFill>
                  <a:srgbClr val="FF0000"/>
                </a:solidFill>
                <a:latin typeface="Adobe Caslon Pro" panose="0205050205050A020403" pitchFamily="18" charset="0"/>
              </a:rPr>
              <a:t>A károkért a cégek felelősséggel tartoznak</a:t>
            </a:r>
          </a:p>
        </p:txBody>
      </p:sp>
      <p:pic>
        <p:nvPicPr>
          <p:cNvPr id="4" name="Picture 3"/>
          <p:cNvPicPr>
            <a:picLocks noChangeAspect="1"/>
          </p:cNvPicPr>
          <p:nvPr/>
        </p:nvPicPr>
        <p:blipFill>
          <a:blip r:embed="rId4"/>
          <a:stretch>
            <a:fillRect/>
          </a:stretch>
        </p:blipFill>
        <p:spPr>
          <a:xfrm>
            <a:off x="10398595" y="594699"/>
            <a:ext cx="1603387" cy="743776"/>
          </a:xfrm>
          <a:prstGeom prst="rect">
            <a:avLst/>
          </a:prstGeom>
        </p:spPr>
      </p:pic>
      <p:pic>
        <p:nvPicPr>
          <p:cNvPr id="7" name="Picture 6"/>
          <p:cNvPicPr>
            <a:picLocks noChangeAspect="1"/>
          </p:cNvPicPr>
          <p:nvPr/>
        </p:nvPicPr>
        <p:blipFill>
          <a:blip r:embed="rId5"/>
          <a:stretch>
            <a:fillRect/>
          </a:stretch>
        </p:blipFill>
        <p:spPr>
          <a:xfrm rot="6807287">
            <a:off x="4745890" y="4526244"/>
            <a:ext cx="649749" cy="974624"/>
          </a:xfrm>
          <a:prstGeom prst="rect">
            <a:avLst/>
          </a:prstGeom>
        </p:spPr>
      </p:pic>
      <p:pic>
        <p:nvPicPr>
          <p:cNvPr id="8" name="Picture 7"/>
          <p:cNvPicPr>
            <a:picLocks noChangeAspect="1"/>
          </p:cNvPicPr>
          <p:nvPr/>
        </p:nvPicPr>
        <p:blipFill>
          <a:blip r:embed="rId5"/>
          <a:stretch>
            <a:fillRect/>
          </a:stretch>
        </p:blipFill>
        <p:spPr>
          <a:xfrm rot="7676984">
            <a:off x="2971465" y="5452053"/>
            <a:ext cx="716665" cy="1074998"/>
          </a:xfrm>
          <a:prstGeom prst="rect">
            <a:avLst/>
          </a:prstGeom>
        </p:spPr>
      </p:pic>
      <p:pic>
        <p:nvPicPr>
          <p:cNvPr id="9" name="Picture 8"/>
          <p:cNvPicPr>
            <a:picLocks noChangeAspect="1"/>
          </p:cNvPicPr>
          <p:nvPr/>
        </p:nvPicPr>
        <p:blipFill>
          <a:blip r:embed="rId5"/>
          <a:stretch>
            <a:fillRect/>
          </a:stretch>
        </p:blipFill>
        <p:spPr>
          <a:xfrm rot="5400000">
            <a:off x="5731674" y="5582610"/>
            <a:ext cx="694981" cy="1042472"/>
          </a:xfrm>
          <a:prstGeom prst="rect">
            <a:avLst/>
          </a:prstGeom>
        </p:spPr>
      </p:pic>
      <p:pic>
        <p:nvPicPr>
          <p:cNvPr id="10" name="Picture 9"/>
          <p:cNvPicPr>
            <a:picLocks noChangeAspect="1"/>
          </p:cNvPicPr>
          <p:nvPr/>
        </p:nvPicPr>
        <p:blipFill>
          <a:blip r:embed="rId5"/>
          <a:stretch>
            <a:fillRect/>
          </a:stretch>
        </p:blipFill>
        <p:spPr>
          <a:xfrm rot="2412111">
            <a:off x="2027810" y="5246328"/>
            <a:ext cx="620849" cy="931274"/>
          </a:xfrm>
          <a:prstGeom prst="rect">
            <a:avLst/>
          </a:prstGeom>
        </p:spPr>
      </p:pic>
      <p:pic>
        <p:nvPicPr>
          <p:cNvPr id="11" name="Picture 10"/>
          <p:cNvPicPr>
            <a:picLocks noChangeAspect="1"/>
          </p:cNvPicPr>
          <p:nvPr/>
        </p:nvPicPr>
        <p:blipFill>
          <a:blip r:embed="rId5"/>
          <a:stretch>
            <a:fillRect/>
          </a:stretch>
        </p:blipFill>
        <p:spPr>
          <a:xfrm rot="10347149">
            <a:off x="3836653" y="3487262"/>
            <a:ext cx="718941" cy="1078412"/>
          </a:xfrm>
          <a:prstGeom prst="rect">
            <a:avLst/>
          </a:prstGeom>
        </p:spPr>
      </p:pic>
      <p:pic>
        <p:nvPicPr>
          <p:cNvPr id="12" name="Picture 11"/>
          <p:cNvPicPr>
            <a:picLocks noChangeAspect="1"/>
          </p:cNvPicPr>
          <p:nvPr/>
        </p:nvPicPr>
        <p:blipFill>
          <a:blip r:embed="rId6"/>
          <a:stretch>
            <a:fillRect/>
          </a:stretch>
        </p:blipFill>
        <p:spPr>
          <a:xfrm rot="3006559">
            <a:off x="5796008" y="4420282"/>
            <a:ext cx="679559" cy="667755"/>
          </a:xfrm>
          <a:prstGeom prst="rect">
            <a:avLst/>
          </a:prstGeom>
        </p:spPr>
      </p:pic>
      <p:pic>
        <p:nvPicPr>
          <p:cNvPr id="13" name="Picture 12"/>
          <p:cNvPicPr>
            <a:picLocks noChangeAspect="1"/>
          </p:cNvPicPr>
          <p:nvPr/>
        </p:nvPicPr>
        <p:blipFill>
          <a:blip r:embed="rId6"/>
          <a:stretch>
            <a:fillRect/>
          </a:stretch>
        </p:blipFill>
        <p:spPr>
          <a:xfrm rot="3571082">
            <a:off x="3534081" y="4895320"/>
            <a:ext cx="673514" cy="661815"/>
          </a:xfrm>
          <a:prstGeom prst="rect">
            <a:avLst/>
          </a:prstGeom>
        </p:spPr>
      </p:pic>
      <p:pic>
        <p:nvPicPr>
          <p:cNvPr id="14" name="Picture 13"/>
          <p:cNvPicPr>
            <a:picLocks noChangeAspect="1"/>
          </p:cNvPicPr>
          <p:nvPr/>
        </p:nvPicPr>
        <p:blipFill>
          <a:blip r:embed="rId6"/>
          <a:stretch>
            <a:fillRect/>
          </a:stretch>
        </p:blipFill>
        <p:spPr>
          <a:xfrm rot="12672178">
            <a:off x="4334599" y="5527991"/>
            <a:ext cx="920517" cy="904527"/>
          </a:xfrm>
          <a:prstGeom prst="rect">
            <a:avLst/>
          </a:prstGeom>
        </p:spPr>
      </p:pic>
      <p:pic>
        <p:nvPicPr>
          <p:cNvPr id="15" name="Picture 14"/>
          <p:cNvPicPr>
            <a:picLocks noChangeAspect="1"/>
          </p:cNvPicPr>
          <p:nvPr/>
        </p:nvPicPr>
        <p:blipFill>
          <a:blip r:embed="rId6"/>
          <a:stretch>
            <a:fillRect/>
          </a:stretch>
        </p:blipFill>
        <p:spPr>
          <a:xfrm rot="928240">
            <a:off x="2113662" y="3760534"/>
            <a:ext cx="723972" cy="711396"/>
          </a:xfrm>
          <a:prstGeom prst="rect">
            <a:avLst/>
          </a:prstGeom>
        </p:spPr>
      </p:pic>
      <p:pic>
        <p:nvPicPr>
          <p:cNvPr id="20" name="Picture 19"/>
          <p:cNvPicPr>
            <a:picLocks noChangeAspect="1"/>
          </p:cNvPicPr>
          <p:nvPr/>
        </p:nvPicPr>
        <p:blipFill>
          <a:blip r:embed="rId7"/>
          <a:stretch>
            <a:fillRect/>
          </a:stretch>
        </p:blipFill>
        <p:spPr>
          <a:xfrm>
            <a:off x="6807899" y="3573347"/>
            <a:ext cx="3400425" cy="3200400"/>
          </a:xfrm>
          <a:prstGeom prst="rect">
            <a:avLst/>
          </a:prstGeom>
        </p:spPr>
      </p:pic>
    </p:spTree>
    <p:extLst>
      <p:ext uri="{BB962C8B-B14F-4D97-AF65-F5344CB8AC3E}">
        <p14:creationId xmlns:p14="http://schemas.microsoft.com/office/powerpoint/2010/main" val="33512435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458" y="568445"/>
            <a:ext cx="9905998" cy="1478570"/>
          </a:xfrm>
        </p:spPr>
        <p:txBody>
          <a:bodyPr/>
          <a:lstStyle/>
          <a:p>
            <a:pPr algn="ctr"/>
            <a:r>
              <a:rPr lang="hu-HU" dirty="0">
                <a:latin typeface="Adobe Caslon Pro" panose="0205050205050A020403" pitchFamily="18" charset="0"/>
              </a:rPr>
              <a:t>A többrétegű biztonság kötelező</a:t>
            </a:r>
            <a:endParaRPr lang="en-GB" dirty="0">
              <a:latin typeface="Adobe Caslon Pro" panose="0205050205050A020403" pitchFamily="18" charset="0"/>
            </a:endParaRPr>
          </a:p>
        </p:txBody>
      </p:sp>
      <p:sp>
        <p:nvSpPr>
          <p:cNvPr id="3" name="Content Placeholder 2"/>
          <p:cNvSpPr>
            <a:spLocks noGrp="1"/>
          </p:cNvSpPr>
          <p:nvPr>
            <p:ph idx="1"/>
          </p:nvPr>
        </p:nvSpPr>
        <p:spPr>
          <a:xfrm>
            <a:off x="1440063" y="2296547"/>
            <a:ext cx="9905999" cy="5368834"/>
          </a:xfrm>
        </p:spPr>
        <p:txBody>
          <a:bodyPr>
            <a:normAutofit/>
          </a:bodyPr>
          <a:lstStyle/>
          <a:p>
            <a:r>
              <a:rPr lang="hu-HU" dirty="0">
                <a:latin typeface="Adobe Caslon Pro" panose="0205050205050A020403" pitchFamily="18" charset="0"/>
              </a:rPr>
              <a:t>Minden érzékeny, bizalmas információ védett </a:t>
            </a:r>
            <a:r>
              <a:rPr lang="hu-HU" dirty="0" err="1">
                <a:latin typeface="Adobe Caslon Pro" panose="0205050205050A020403" pitchFamily="18" charset="0"/>
              </a:rPr>
              <a:t>hadveren</a:t>
            </a:r>
            <a:r>
              <a:rPr lang="hu-HU" dirty="0">
                <a:latin typeface="Adobe Caslon Pro" panose="0205050205050A020403" pitchFamily="18" charset="0"/>
              </a:rPr>
              <a:t> tárolandó</a:t>
            </a:r>
          </a:p>
          <a:p>
            <a:pPr marL="0" indent="0">
              <a:buNone/>
            </a:pPr>
            <a:endParaRPr lang="hu-HU" dirty="0">
              <a:latin typeface="Adobe Caslon Pro" panose="0205050205050A020403" pitchFamily="18" charset="0"/>
            </a:endParaRPr>
          </a:p>
          <a:p>
            <a:r>
              <a:rPr lang="hu-HU" dirty="0">
                <a:latin typeface="Adobe Caslon Pro" panose="0205050205050A020403" pitchFamily="18" charset="0"/>
              </a:rPr>
              <a:t>Minden kommunikációt </a:t>
            </a:r>
            <a:r>
              <a:rPr lang="hu-HU" dirty="0" err="1">
                <a:latin typeface="Adobe Caslon Pro" panose="0205050205050A020403" pitchFamily="18" charset="0"/>
              </a:rPr>
              <a:t>titkosítani</a:t>
            </a:r>
            <a:r>
              <a:rPr lang="hu-HU" dirty="0">
                <a:latin typeface="Adobe Caslon Pro" panose="0205050205050A020403" pitchFamily="18" charset="0"/>
              </a:rPr>
              <a:t> kell (SSL/TLS nem elég)</a:t>
            </a:r>
          </a:p>
          <a:p>
            <a:endParaRPr lang="hu-HU" b="1" dirty="0">
              <a:latin typeface="Adobe Caslon Pro" panose="0205050205050A020403" pitchFamily="18" charset="0"/>
            </a:endParaRPr>
          </a:p>
          <a:p>
            <a:r>
              <a:rPr lang="hu-HU" b="1" dirty="0">
                <a:latin typeface="Adobe Caslon Pro" panose="0205050205050A020403" pitchFamily="18" charset="0"/>
              </a:rPr>
              <a:t>Az alkalmazások adatait is biztosítani kell</a:t>
            </a:r>
          </a:p>
        </p:txBody>
      </p:sp>
      <p:pic>
        <p:nvPicPr>
          <p:cNvPr id="4" name="Picture 3"/>
          <p:cNvPicPr>
            <a:picLocks noChangeAspect="1"/>
          </p:cNvPicPr>
          <p:nvPr/>
        </p:nvPicPr>
        <p:blipFill>
          <a:blip r:embed="rId3"/>
          <a:stretch>
            <a:fillRect/>
          </a:stretch>
        </p:blipFill>
        <p:spPr>
          <a:xfrm>
            <a:off x="10396189" y="563954"/>
            <a:ext cx="1603387" cy="743776"/>
          </a:xfrm>
          <a:prstGeom prst="rect">
            <a:avLst/>
          </a:prstGeom>
        </p:spPr>
      </p:pic>
      <p:pic>
        <p:nvPicPr>
          <p:cNvPr id="5" name="Picture 4"/>
          <p:cNvPicPr>
            <a:picLocks noChangeAspect="1"/>
          </p:cNvPicPr>
          <p:nvPr/>
        </p:nvPicPr>
        <p:blipFill>
          <a:blip r:embed="rId4"/>
          <a:stretch>
            <a:fillRect/>
          </a:stretch>
        </p:blipFill>
        <p:spPr>
          <a:xfrm>
            <a:off x="7055973" y="4220320"/>
            <a:ext cx="4141910" cy="2329215"/>
          </a:xfrm>
          <a:prstGeom prst="rect">
            <a:avLst/>
          </a:prstGeom>
        </p:spPr>
      </p:pic>
    </p:spTree>
    <p:extLst>
      <p:ext uri="{BB962C8B-B14F-4D97-AF65-F5344CB8AC3E}">
        <p14:creationId xmlns:p14="http://schemas.microsoft.com/office/powerpoint/2010/main" val="27673383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16327</TotalTime>
  <Words>683</Words>
  <Application>Microsoft Office PowerPoint</Application>
  <PresentationFormat>Widescreen</PresentationFormat>
  <Paragraphs>186</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Adobe Caslon Pro</vt:lpstr>
      <vt:lpstr>Arial</vt:lpstr>
      <vt:lpstr>Calibri</vt:lpstr>
      <vt:lpstr>Trebuchet MS</vt:lpstr>
      <vt:lpstr>Tw Cen MT</vt:lpstr>
      <vt:lpstr>Circuit</vt:lpstr>
      <vt:lpstr>Az IoT biztonsága hardveroldalon  kezdődik</vt:lpstr>
      <vt:lpstr> Internet of Things – már 64 éve</vt:lpstr>
      <vt:lpstr>‚Insecurity of things’ a világban 2016. </vt:lpstr>
      <vt:lpstr>Tévhitek és tévutak </vt:lpstr>
      <vt:lpstr>Biztonságos az IoT ?</vt:lpstr>
      <vt:lpstr>Rossz hírnév</vt:lpstr>
      <vt:lpstr>Dyn DDoS - IP kamerák támadása</vt:lpstr>
      <vt:lpstr>Miért fontos az IoT biztonsága?</vt:lpstr>
      <vt:lpstr>A többrétegű biztonság kötelező</vt:lpstr>
      <vt:lpstr>Hibatűrő IoT?</vt:lpstr>
      <vt:lpstr>Miért legyen Hibatűrő az IoT?</vt:lpstr>
      <vt:lpstr>Hogyan lehet Hibatűrő az IoT?</vt:lpstr>
      <vt:lpstr>Mi a megoldás?</vt:lpstr>
      <vt:lpstr>Hardware alapú biztonság IoT Node-ok számára</vt:lpstr>
      <vt:lpstr>Mit tud egy Teljes IoT rendszer?</vt:lpstr>
      <vt:lpstr>Nagy biztonságú architektúra</vt:lpstr>
      <vt:lpstr>End-to-end automatikus megoldás</vt:lpstr>
      <vt:lpstr>Minden védendő</vt:lpstr>
      <vt:lpstr>Autentikáció</vt:lpstr>
      <vt:lpstr>Az autóipar egyik  legnagyobb problémája</vt:lpstr>
      <vt:lpstr>Mi a probléma a távvezérlőkkel?</vt:lpstr>
      <vt:lpstr>Ki nyitja ki, indítja el az autód?</vt:lpstr>
      <vt:lpstr> Remote Keyless Entry System</vt:lpstr>
      <vt:lpstr>Miben legyen más?</vt:lpstr>
      <vt:lpstr>A létező megoldás</vt:lpstr>
      <vt:lpstr>Köszönjük a figyelmet!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ThingBlox</dc:title>
  <dc:creator>Gabor Borjan</dc:creator>
  <cp:lastModifiedBy>Gábor Borján</cp:lastModifiedBy>
  <cp:revision>169</cp:revision>
  <dcterms:created xsi:type="dcterms:W3CDTF">2016-01-25T09:59:03Z</dcterms:created>
  <dcterms:modified xsi:type="dcterms:W3CDTF">2016-11-22T13:45:19Z</dcterms:modified>
</cp:coreProperties>
</file>